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343" r:id="rId2"/>
    <p:sldId id="360" r:id="rId3"/>
    <p:sldId id="344" r:id="rId4"/>
    <p:sldId id="469" r:id="rId5"/>
    <p:sldId id="470" r:id="rId6"/>
    <p:sldId id="266" r:id="rId7"/>
    <p:sldId id="422" r:id="rId8"/>
    <p:sldId id="366" r:id="rId9"/>
    <p:sldId id="471" r:id="rId10"/>
    <p:sldId id="378" r:id="rId11"/>
    <p:sldId id="472" r:id="rId12"/>
    <p:sldId id="473" r:id="rId13"/>
    <p:sldId id="474" r:id="rId14"/>
    <p:sldId id="412" r:id="rId15"/>
    <p:sldId id="257" r:id="rId16"/>
    <p:sldId id="271" r:id="rId17"/>
    <p:sldId id="272" r:id="rId18"/>
    <p:sldId id="273" r:id="rId19"/>
    <p:sldId id="274" r:id="rId20"/>
    <p:sldId id="275" r:id="rId21"/>
    <p:sldId id="507" r:id="rId22"/>
    <p:sldId id="475" r:id="rId23"/>
    <p:sldId id="476" r:id="rId24"/>
    <p:sldId id="479" r:id="rId25"/>
    <p:sldId id="300" r:id="rId26"/>
    <p:sldId id="306" r:id="rId27"/>
    <p:sldId id="307" r:id="rId28"/>
    <p:sldId id="485" r:id="rId29"/>
    <p:sldId id="486" r:id="rId30"/>
    <p:sldId id="487" r:id="rId31"/>
    <p:sldId id="481" r:id="rId32"/>
    <p:sldId id="482" r:id="rId33"/>
    <p:sldId id="483" r:id="rId34"/>
    <p:sldId id="484" r:id="rId35"/>
    <p:sldId id="508" r:id="rId36"/>
    <p:sldId id="488" r:id="rId37"/>
    <p:sldId id="338" r:id="rId38"/>
    <p:sldId id="309" r:id="rId39"/>
    <p:sldId id="477" r:id="rId40"/>
    <p:sldId id="490" r:id="rId41"/>
    <p:sldId id="489" r:id="rId42"/>
    <p:sldId id="491" r:id="rId43"/>
    <p:sldId id="434" r:id="rId44"/>
    <p:sldId id="492" r:id="rId45"/>
    <p:sldId id="444" r:id="rId46"/>
    <p:sldId id="493" r:id="rId47"/>
    <p:sldId id="494" r:id="rId48"/>
    <p:sldId id="495" r:id="rId49"/>
    <p:sldId id="496" r:id="rId50"/>
    <p:sldId id="497" r:id="rId51"/>
    <p:sldId id="311" r:id="rId52"/>
    <p:sldId id="498" r:id="rId53"/>
    <p:sldId id="361" r:id="rId54"/>
    <p:sldId id="349" r:id="rId55"/>
    <p:sldId id="350" r:id="rId56"/>
    <p:sldId id="340" r:id="rId57"/>
    <p:sldId id="314" r:id="rId58"/>
    <p:sldId id="500" r:id="rId59"/>
    <p:sldId id="499" r:id="rId60"/>
    <p:sldId id="330" r:id="rId61"/>
    <p:sldId id="332" r:id="rId62"/>
    <p:sldId id="331" r:id="rId63"/>
    <p:sldId id="501" r:id="rId64"/>
    <p:sldId id="285" r:id="rId65"/>
    <p:sldId id="286" r:id="rId66"/>
    <p:sldId id="502" r:id="rId67"/>
    <p:sldId id="503" r:id="rId68"/>
    <p:sldId id="504" r:id="rId69"/>
    <p:sldId id="505" r:id="rId70"/>
    <p:sldId id="506" r:id="rId71"/>
    <p:sldId id="509" r:id="rId72"/>
    <p:sldId id="276" r:id="rId7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6600"/>
    <a:srgbClr val="990000"/>
    <a:srgbClr val="800000"/>
    <a:srgbClr val="008000"/>
    <a:srgbClr val="003300"/>
    <a:srgbClr val="FF9900"/>
    <a:srgbClr val="990033"/>
    <a:srgbClr val="996633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>
        <p:scale>
          <a:sx n="90" d="100"/>
          <a:sy n="90" d="100"/>
        </p:scale>
        <p:origin x="2994" y="6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173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af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E6AEA6-FFE9-46B6-B297-6F0028D6909F}" type="datetimeFigureOut">
              <a:rPr lang="en-US" smtClean="0"/>
              <a:pPr/>
              <a:t>1/5/2022</a:t>
            </a:fld>
            <a:endParaRPr lang="af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f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f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af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5A5CD-B160-4EB6-955B-DB1120A37B3D}" type="slidenum">
              <a:rPr lang="af-ZA" smtClean="0"/>
              <a:pPr/>
              <a:t>‹#›</a:t>
            </a:fld>
            <a:endParaRPr lang="af-ZA"/>
          </a:p>
        </p:txBody>
      </p:sp>
    </p:spTree>
    <p:extLst>
      <p:ext uri="{BB962C8B-B14F-4D97-AF65-F5344CB8AC3E}">
        <p14:creationId xmlns:p14="http://schemas.microsoft.com/office/powerpoint/2010/main" val="1572454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af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4CE33-7152-4F9D-82F2-9E729F25B6A7}" type="datetime1">
              <a:rPr lang="en-US" smtClean="0"/>
              <a:pPr/>
              <a:t>1/5/2022</a:t>
            </a:fld>
            <a:endParaRPr lang="af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f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5BEC-E814-43C8-A247-E4FD238AF516}" type="datetime1">
              <a:rPr lang="en-US" smtClean="0"/>
              <a:pPr/>
              <a:t>1/5/2022</a:t>
            </a:fld>
            <a:endParaRPr lang="af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f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B8EC6-CA2E-4B34-A80E-97F0F83E5E31}" type="datetime1">
              <a:rPr lang="en-US" smtClean="0"/>
              <a:pPr/>
              <a:t>1/5/2022</a:t>
            </a:fld>
            <a:endParaRPr lang="af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f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44663-5266-45CB-B858-C767A36F5386}" type="datetime1">
              <a:rPr lang="en-US" smtClean="0"/>
              <a:pPr/>
              <a:t>1/5/2022</a:t>
            </a:fld>
            <a:endParaRPr lang="af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F7A3-3779-40F4-8FFB-1D6AF722D448}" type="datetime1">
              <a:rPr lang="en-US" smtClean="0"/>
              <a:pPr/>
              <a:t>1/5/2022</a:t>
            </a:fld>
            <a:endParaRPr lang="af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f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f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B3123-9FBE-47B7-9C25-F434EA5DD30D}" type="datetime1">
              <a:rPr lang="en-US" smtClean="0"/>
              <a:pPr/>
              <a:t>1/5/2022</a:t>
            </a:fld>
            <a:endParaRPr lang="af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f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f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31EBE-163C-4884-88C3-2906BDFCFECC}" type="datetime1">
              <a:rPr lang="en-US" smtClean="0"/>
              <a:pPr/>
              <a:t>1/5/2022</a:t>
            </a:fld>
            <a:endParaRPr lang="af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69641-B85C-4039-BF42-FFB0A3A2B132}" type="datetime1">
              <a:rPr lang="en-US" smtClean="0"/>
              <a:pPr/>
              <a:t>1/5/2022</a:t>
            </a:fld>
            <a:endParaRPr lang="af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48E72-661F-439D-962A-845E494E0E83}" type="datetime1">
              <a:rPr lang="en-US" smtClean="0"/>
              <a:pPr/>
              <a:t>1/5/2022</a:t>
            </a:fld>
            <a:endParaRPr lang="af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f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C73E9-CC96-4B9A-8B51-530F83A57802}" type="datetime1">
              <a:rPr lang="en-US" smtClean="0"/>
              <a:pPr/>
              <a:t>1/5/2022</a:t>
            </a:fld>
            <a:endParaRPr lang="af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f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8A680-6AD4-4FA5-B588-38AD0438A0EC}" type="datetime1">
              <a:rPr lang="en-US" smtClean="0"/>
              <a:pPr/>
              <a:t>1/5/2022</a:t>
            </a:fld>
            <a:endParaRPr lang="af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f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8B46E-2FA8-4301-8655-4F3EADA7013F}" type="datetime1">
              <a:rPr lang="en-US" smtClean="0"/>
              <a:pPr/>
              <a:t>1/5/2022</a:t>
            </a:fld>
            <a:endParaRPr lang="af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f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37E327-5B55-4A32-920A-1A46BD414D2F}"/>
              </a:ext>
            </a:extLst>
          </p:cNvPr>
          <p:cNvSpPr/>
          <p:nvPr/>
        </p:nvSpPr>
        <p:spPr>
          <a:xfrm>
            <a:off x="0" y="12908"/>
            <a:ext cx="9144000" cy="161589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q-A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1487" y="188640"/>
            <a:ext cx="9144000" cy="9848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Money Management Skills</a:t>
            </a:r>
            <a:endParaRPr lang="id-ID" sz="58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B58894-8DD6-4CB6-BDF4-BA32872C0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87" y="172819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776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95739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412920" y="428178"/>
            <a:ext cx="8263535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5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 Worth = 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4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Nilai Aset (Rumah, Tabungan, Emas, Saham, Reksadana, Motor, Mobil, dll) 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4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Piutang Lancar 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4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(Hutang)</a:t>
            </a:r>
          </a:p>
        </p:txBody>
      </p:sp>
    </p:spTree>
    <p:extLst>
      <p:ext uri="{BB962C8B-B14F-4D97-AF65-F5344CB8AC3E}">
        <p14:creationId xmlns:p14="http://schemas.microsoft.com/office/powerpoint/2010/main" val="2592090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964C-C798-4504-9E40-C9BD1113A6F2}"/>
              </a:ext>
            </a:extLst>
          </p:cNvPr>
          <p:cNvSpPr/>
          <p:nvPr/>
        </p:nvSpPr>
        <p:spPr>
          <a:xfrm>
            <a:off x="0" y="1052736"/>
            <a:ext cx="9144000" cy="580526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4" name="Rectangle 3"/>
          <p:cNvSpPr/>
          <p:nvPr/>
        </p:nvSpPr>
        <p:spPr>
          <a:xfrm>
            <a:off x="323528" y="116632"/>
            <a:ext cx="8424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af-ZA" sz="4000" b="1" noProof="1">
                <a:solidFill>
                  <a:srgbClr val="C00000"/>
                </a:solidFill>
              </a:rPr>
              <a:t>Ilustrasi Net Worth Ideal</a:t>
            </a:r>
            <a:endParaRPr lang="af-ZA" sz="4000" noProof="1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692F5-6FB4-42BA-A8D1-B9928C39A523}"/>
              </a:ext>
            </a:extLst>
          </p:cNvPr>
          <p:cNvSpPr txBox="1"/>
          <p:nvPr/>
        </p:nvSpPr>
        <p:spPr>
          <a:xfrm>
            <a:off x="323528" y="1556792"/>
            <a:ext cx="820891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600" noProof="1"/>
              <a:t>Usia 30 – Ideal Net worth &gt; Rp 250 juta</a:t>
            </a: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600" noProof="1"/>
              <a:t>Usia 35 – Ideal Net Worth &gt; Rp 500 juta</a:t>
            </a: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600" noProof="1"/>
              <a:t>Usia 40 – Ideal Net Worth &gt; Rp 1 Milyar</a:t>
            </a: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600" noProof="1"/>
              <a:t>Usia 45 – Ideal Net Worth &gt; Rp 3 Milyar</a:t>
            </a: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600" noProof="1"/>
              <a:t>Usia 50 – Ideal Net Worth &gt; Rp 5 Milyar</a:t>
            </a:r>
            <a:endParaRPr lang="af-ZA" sz="4000" b="1" noProof="1"/>
          </a:p>
        </p:txBody>
      </p:sp>
    </p:spTree>
    <p:extLst>
      <p:ext uri="{BB962C8B-B14F-4D97-AF65-F5344CB8AC3E}">
        <p14:creationId xmlns:p14="http://schemas.microsoft.com/office/powerpoint/2010/main" val="3332202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964C-C798-4504-9E40-C9BD1113A6F2}"/>
              </a:ext>
            </a:extLst>
          </p:cNvPr>
          <p:cNvSpPr/>
          <p:nvPr/>
        </p:nvSpPr>
        <p:spPr>
          <a:xfrm>
            <a:off x="0" y="1052736"/>
            <a:ext cx="9144000" cy="580526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4" name="Rectangle 3"/>
          <p:cNvSpPr/>
          <p:nvPr/>
        </p:nvSpPr>
        <p:spPr>
          <a:xfrm>
            <a:off x="323528" y="116632"/>
            <a:ext cx="8424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af-ZA" sz="4000" b="1" noProof="1">
                <a:solidFill>
                  <a:srgbClr val="C00000"/>
                </a:solidFill>
              </a:rPr>
              <a:t>Ilustrasi Aset Kekayaan Bersih</a:t>
            </a:r>
            <a:endParaRPr lang="af-ZA" sz="4000" noProof="1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692F5-6FB4-42BA-A8D1-B9928C39A523}"/>
              </a:ext>
            </a:extLst>
          </p:cNvPr>
          <p:cNvSpPr txBox="1"/>
          <p:nvPr/>
        </p:nvSpPr>
        <p:spPr>
          <a:xfrm>
            <a:off x="431540" y="1196752"/>
            <a:ext cx="820891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af-ZA" sz="2800" b="1" noProof="1"/>
              <a:t>ASET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2800" noProof="1"/>
              <a:t>Rumah yang dibeli : nilai Rp 500 juta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2800" noProof="1"/>
              <a:t>Mobil : nilai pasaran Rp 150 juta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2800" noProof="1"/>
              <a:t>Tabungan/deposito : Rp 30 juta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2800" noProof="1"/>
              <a:t>Simpanan emas : Rp 20 juta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2800" noProof="1"/>
              <a:t>Sepeda Motor Bekas : nilai pasaran Rp 10 juta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af-ZA" sz="2800" noProof="1"/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af-ZA" sz="2800" b="1" noProof="1"/>
              <a:t>TOTAL NILAI ASET : Rp 710 juta</a:t>
            </a:r>
          </a:p>
        </p:txBody>
      </p:sp>
    </p:spTree>
    <p:extLst>
      <p:ext uri="{BB962C8B-B14F-4D97-AF65-F5344CB8AC3E}">
        <p14:creationId xmlns:p14="http://schemas.microsoft.com/office/powerpoint/2010/main" val="3976102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964C-C798-4504-9E40-C9BD1113A6F2}"/>
              </a:ext>
            </a:extLst>
          </p:cNvPr>
          <p:cNvSpPr/>
          <p:nvPr/>
        </p:nvSpPr>
        <p:spPr>
          <a:xfrm>
            <a:off x="0" y="1052736"/>
            <a:ext cx="9144000" cy="580526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4" name="Rectangle 3"/>
          <p:cNvSpPr/>
          <p:nvPr/>
        </p:nvSpPr>
        <p:spPr>
          <a:xfrm>
            <a:off x="323528" y="116632"/>
            <a:ext cx="8424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af-ZA" sz="4000" b="1" noProof="1">
                <a:solidFill>
                  <a:srgbClr val="C00000"/>
                </a:solidFill>
              </a:rPr>
              <a:t>Ilustrasi Aset Kekayaan Bersih</a:t>
            </a:r>
            <a:endParaRPr lang="af-ZA" sz="4000" noProof="1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692F5-6FB4-42BA-A8D1-B9928C39A523}"/>
              </a:ext>
            </a:extLst>
          </p:cNvPr>
          <p:cNvSpPr txBox="1"/>
          <p:nvPr/>
        </p:nvSpPr>
        <p:spPr>
          <a:xfrm>
            <a:off x="431540" y="1196752"/>
            <a:ext cx="8208912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af-ZA" sz="2800" b="1" noProof="1"/>
              <a:t>Hutang :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2800" noProof="1"/>
              <a:t>Hutang KPR yang masih harus dicicil : Rp 300 juta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2800" noProof="1"/>
              <a:t>Hutang Kredit Mobil yang masih harus dicicil : Rp 75 juta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2800" noProof="1"/>
              <a:t>Hutang ke orang tua : Rp 100 juta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2800" noProof="1"/>
              <a:t>Total HUTANG : Rp 475 juta</a:t>
            </a:r>
          </a:p>
          <a:p>
            <a:pPr lvl="0">
              <a:spcBef>
                <a:spcPts val="600"/>
              </a:spcBef>
              <a:spcAft>
                <a:spcPts val="600"/>
              </a:spcAft>
            </a:pPr>
            <a:endParaRPr lang="af-ZA" sz="2800" noProof="1"/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af-ZA" sz="2800" b="1" noProof="1"/>
              <a:t>Jadi total NET WORTH adalah </a:t>
            </a:r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af-ZA" sz="2800" b="1" noProof="1"/>
              <a:t>Rp 710 – Rp 475 = Rp 235 juta</a:t>
            </a:r>
            <a:endParaRPr lang="af-ZA" sz="4000" b="1" noProof="1"/>
          </a:p>
        </p:txBody>
      </p:sp>
    </p:spTree>
    <p:extLst>
      <p:ext uri="{BB962C8B-B14F-4D97-AF65-F5344CB8AC3E}">
        <p14:creationId xmlns:p14="http://schemas.microsoft.com/office/powerpoint/2010/main" val="2445002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581640"/>
            <a:ext cx="9144000" cy="369472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323528" y="1916832"/>
            <a:ext cx="831815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800"/>
              </a:spcBef>
              <a:spcAft>
                <a:spcPts val="1800"/>
              </a:spcAft>
            </a:pPr>
            <a:r>
              <a:rPr lang="en-US" sz="4800" b="1" noProof="1">
                <a:solidFill>
                  <a:srgbClr val="002060"/>
                </a:solidFill>
              </a:rPr>
              <a:t>Coba hitung net worth (atau aset kekayaan finansial Anda) sesuai dengan rumus contoh di atas…..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0C8F4F-BB11-4E5A-9AF9-84A83B16FA25}"/>
              </a:ext>
            </a:extLst>
          </p:cNvPr>
          <p:cNvSpPr/>
          <p:nvPr/>
        </p:nvSpPr>
        <p:spPr>
          <a:xfrm>
            <a:off x="0" y="0"/>
            <a:ext cx="9144000" cy="141277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73A8DC-1994-42E2-8D23-FBB95A865434}"/>
              </a:ext>
            </a:extLst>
          </p:cNvPr>
          <p:cNvSpPr/>
          <p:nvPr/>
        </p:nvSpPr>
        <p:spPr>
          <a:xfrm>
            <a:off x="0" y="5445224"/>
            <a:ext cx="9144000" cy="141277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00AD54-DA5D-4035-8F1C-BA3AE0248347}"/>
              </a:ext>
            </a:extLst>
          </p:cNvPr>
          <p:cNvSpPr txBox="1"/>
          <p:nvPr/>
        </p:nvSpPr>
        <p:spPr>
          <a:xfrm>
            <a:off x="323528" y="189301"/>
            <a:ext cx="51555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Action Plan #1 :</a:t>
            </a:r>
            <a:endParaRPr lang="sq-AL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619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D90B7A-5B12-4C83-94D5-D193A2F62292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7494BE-5D26-47CC-BFBC-D3564388F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1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06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FD8D9ED-026F-47E0-BAA4-24B1F8CFACA4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0C62E5-80B3-44C3-8B78-1160B4B20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1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95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90ABA3-1DE3-4B48-B763-962EA48A7B54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A773F8-0422-45BD-AE41-76C32CD4F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1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58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67C9D5-C942-4BE2-8BA2-27E9778EB078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2D05A9-9AE2-4ED7-933C-E7B1E87A6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1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27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FA2120-8A43-4EC6-997B-57C720072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1"/>
            <a:ext cx="6858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DE0120B-8957-4D64-8E1A-D13BAF1DBA68}"/>
              </a:ext>
            </a:extLst>
          </p:cNvPr>
          <p:cNvSpPr/>
          <p:nvPr/>
        </p:nvSpPr>
        <p:spPr>
          <a:xfrm>
            <a:off x="1142997" y="3933056"/>
            <a:ext cx="6858000" cy="24482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q-A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44AC2C-705E-4B7C-88DC-6A735B3755BF}"/>
              </a:ext>
            </a:extLst>
          </p:cNvPr>
          <p:cNvSpPr txBox="1"/>
          <p:nvPr/>
        </p:nvSpPr>
        <p:spPr>
          <a:xfrm>
            <a:off x="1403648" y="4149080"/>
            <a:ext cx="659734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q-AL" sz="3200" b="1" dirty="0"/>
              <a:t>Tanpa ketekunan yang total, masa depanmu akan termehek-mehek dan tenggelam dalam nestapa</a:t>
            </a:r>
            <a:r>
              <a:rPr lang="en-US" sz="3200" b="1" dirty="0"/>
              <a:t>.</a:t>
            </a:r>
            <a:endParaRPr lang="sq-AL" sz="3200" b="1" dirty="0"/>
          </a:p>
          <a:p>
            <a:endParaRPr lang="sq-AL" sz="3200" dirty="0"/>
          </a:p>
        </p:txBody>
      </p:sp>
    </p:spTree>
    <p:extLst>
      <p:ext uri="{BB962C8B-B14F-4D97-AF65-F5344CB8AC3E}">
        <p14:creationId xmlns:p14="http://schemas.microsoft.com/office/powerpoint/2010/main" val="432991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916832"/>
            <a:ext cx="9144000" cy="2546414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6C5A5A7D-9C6F-4A43-AFBA-C758F912D959}" type="slidenum">
              <a:rPr lang="af-ZA" sz="1800" b="1" smtClean="0">
                <a:solidFill>
                  <a:srgbClr val="000066"/>
                </a:solidFill>
              </a:rPr>
              <a:pPr/>
              <a:t>2</a:t>
            </a:fld>
            <a:endParaRPr lang="af-ZA" sz="1800" b="1" dirty="0">
              <a:solidFill>
                <a:srgbClr val="0000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4" y="2132856"/>
            <a:ext cx="84249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sz="6000" b="1" noProof="1">
                <a:solidFill>
                  <a:schemeClr val="bg1"/>
                </a:solidFill>
              </a:rPr>
              <a:t>3 Pilar Money Management Skills</a:t>
            </a:r>
            <a:endParaRPr lang="af-ZA" sz="6000" noProof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EB700B-07E1-4882-B25A-E77918FB101A}"/>
              </a:ext>
            </a:extLst>
          </p:cNvPr>
          <p:cNvSpPr/>
          <p:nvPr/>
        </p:nvSpPr>
        <p:spPr>
          <a:xfrm>
            <a:off x="17893" y="-29326"/>
            <a:ext cx="9144000" cy="1788347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3CFCB0-036C-444D-BD88-C98878284ACA}"/>
              </a:ext>
            </a:extLst>
          </p:cNvPr>
          <p:cNvSpPr/>
          <p:nvPr/>
        </p:nvSpPr>
        <p:spPr>
          <a:xfrm>
            <a:off x="-10943" y="4708891"/>
            <a:ext cx="9144000" cy="2157535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</p:spTree>
    <p:extLst>
      <p:ext uri="{BB962C8B-B14F-4D97-AF65-F5344CB8AC3E}">
        <p14:creationId xmlns:p14="http://schemas.microsoft.com/office/powerpoint/2010/main" val="4214226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F6AB8F5-CEEF-42BC-8336-D01E2FDACC12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31F748-07DA-4939-82B2-E0948432C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1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80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96987C-FD55-42DB-87BA-AA194E587F92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21ED92-4EC0-4091-AC20-20752ADC1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1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94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916832"/>
            <a:ext cx="9144000" cy="2546414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6C5A5A7D-9C6F-4A43-AFBA-C758F912D959}" type="slidenum">
              <a:rPr lang="af-ZA" sz="1800" b="1" smtClean="0">
                <a:solidFill>
                  <a:srgbClr val="000066"/>
                </a:solidFill>
              </a:rPr>
              <a:pPr/>
              <a:t>22</a:t>
            </a:fld>
            <a:endParaRPr lang="af-ZA" sz="1800" b="1" dirty="0">
              <a:solidFill>
                <a:srgbClr val="0000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4" y="2132856"/>
            <a:ext cx="84249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sz="6000" b="1" noProof="1">
                <a:solidFill>
                  <a:schemeClr val="bg1"/>
                </a:solidFill>
              </a:rPr>
              <a:t>EARNING SKILLS </a:t>
            </a:r>
          </a:p>
          <a:p>
            <a:r>
              <a:rPr lang="af-ZA" sz="6000" b="1" noProof="1">
                <a:solidFill>
                  <a:schemeClr val="bg1"/>
                </a:solidFill>
              </a:rPr>
              <a:t>JOURNEY</a:t>
            </a:r>
            <a:endParaRPr lang="af-ZA" sz="6000" noProof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EB700B-07E1-4882-B25A-E77918FB101A}"/>
              </a:ext>
            </a:extLst>
          </p:cNvPr>
          <p:cNvSpPr/>
          <p:nvPr/>
        </p:nvSpPr>
        <p:spPr>
          <a:xfrm>
            <a:off x="17893" y="-29326"/>
            <a:ext cx="9144000" cy="1788347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3CFCB0-036C-444D-BD88-C98878284ACA}"/>
              </a:ext>
            </a:extLst>
          </p:cNvPr>
          <p:cNvSpPr/>
          <p:nvPr/>
        </p:nvSpPr>
        <p:spPr>
          <a:xfrm>
            <a:off x="-10943" y="4708891"/>
            <a:ext cx="9144000" cy="2157535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</p:spTree>
    <p:extLst>
      <p:ext uri="{BB962C8B-B14F-4D97-AF65-F5344CB8AC3E}">
        <p14:creationId xmlns:p14="http://schemas.microsoft.com/office/powerpoint/2010/main" val="4280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EEC001-852D-4CFF-812D-C44AC2BA5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" y="519868"/>
            <a:ext cx="9150964" cy="63684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" y="12908"/>
            <a:ext cx="9144001" cy="1785104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High-paid </a:t>
            </a:r>
          </a:p>
          <a:p>
            <a:pPr algn="ctr">
              <a:lnSpc>
                <a:spcPts val="6600"/>
              </a:lnSpc>
            </a:pPr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Corporate Managers</a:t>
            </a:r>
            <a:endParaRPr lang="id-ID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009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964C-C798-4504-9E40-C9BD1113A6F2}"/>
              </a:ext>
            </a:extLst>
          </p:cNvPr>
          <p:cNvSpPr/>
          <p:nvPr/>
        </p:nvSpPr>
        <p:spPr>
          <a:xfrm>
            <a:off x="0" y="1052736"/>
            <a:ext cx="9144000" cy="580526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4" name="Rectangle 3"/>
          <p:cNvSpPr/>
          <p:nvPr/>
        </p:nvSpPr>
        <p:spPr>
          <a:xfrm>
            <a:off x="359532" y="242935"/>
            <a:ext cx="8424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af-ZA" sz="4000" b="1" noProof="1">
                <a:solidFill>
                  <a:srgbClr val="C00000"/>
                </a:solidFill>
              </a:rPr>
              <a:t>Standar Gaji Manajer di Indonesia</a:t>
            </a:r>
            <a:endParaRPr lang="af-ZA" sz="4000" noProof="1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692F5-6FB4-42BA-A8D1-B9928C39A523}"/>
              </a:ext>
            </a:extLst>
          </p:cNvPr>
          <p:cNvSpPr txBox="1"/>
          <p:nvPr/>
        </p:nvSpPr>
        <p:spPr>
          <a:xfrm>
            <a:off x="359532" y="1340768"/>
            <a:ext cx="820891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600" noProof="1"/>
              <a:t>Telkomsel = Rp 40 – 60 juta/bulan</a:t>
            </a: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600" noProof="1"/>
              <a:t>Unilever = Rp 40 – 70 juta/bulan</a:t>
            </a: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600" noProof="1"/>
              <a:t>Indofood = Rp 40 – 55 juta/bulan</a:t>
            </a: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600" noProof="1"/>
              <a:t>Kalbe Farma = Rp 30 – 40 juta/bulan</a:t>
            </a: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600" noProof="1"/>
              <a:t>Bank Mandiri = Rp 30 – 50 juta/bulan</a:t>
            </a:r>
          </a:p>
        </p:txBody>
      </p:sp>
    </p:spTree>
    <p:extLst>
      <p:ext uri="{BB962C8B-B14F-4D97-AF65-F5344CB8AC3E}">
        <p14:creationId xmlns:p14="http://schemas.microsoft.com/office/powerpoint/2010/main" val="1612637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80632" y="2479248"/>
            <a:ext cx="5976664" cy="4248472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5028327" y="4663190"/>
            <a:ext cx="2522356" cy="1832051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5047802" y="2743485"/>
            <a:ext cx="2522356" cy="1832051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521004" y="2713912"/>
            <a:ext cx="2447959" cy="1832051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980631" y="423514"/>
            <a:ext cx="5976665" cy="1512168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123729" y="502142"/>
            <a:ext cx="58335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000" b="1" noProof="1">
                <a:solidFill>
                  <a:schemeClr val="bg1"/>
                </a:solidFill>
              </a:rPr>
              <a:t>Manajer Sukses dengan Gaji 40 Juta/bln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3545" y="3152883"/>
            <a:ext cx="2102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 b="1"/>
              <a:t>Industry Knowledge</a:t>
            </a:r>
            <a:endParaRPr lang="en-US" sz="2800" b="1"/>
          </a:p>
        </p:txBody>
      </p:sp>
      <p:sp>
        <p:nvSpPr>
          <p:cNvPr id="23" name="TextBox 22"/>
          <p:cNvSpPr txBox="1"/>
          <p:nvPr/>
        </p:nvSpPr>
        <p:spPr>
          <a:xfrm>
            <a:off x="5008849" y="3063254"/>
            <a:ext cx="25597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 b="1">
                <a:solidFill>
                  <a:schemeClr val="bg1"/>
                </a:solidFill>
              </a:rPr>
              <a:t>Kompetensi Teknis Bagus</a:t>
            </a:r>
            <a:endParaRPr lang="en-US" sz="2800" b="1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029880" y="4794385"/>
            <a:ext cx="25208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 b="1">
                <a:solidFill>
                  <a:schemeClr val="bg1"/>
                </a:solidFill>
              </a:rPr>
              <a:t> Positive Working Attitude</a:t>
            </a:r>
            <a:endParaRPr lang="en-US" sz="2800" b="1">
              <a:solidFill>
                <a:schemeClr val="bg1"/>
              </a:solidFill>
            </a:endParaRPr>
          </a:p>
        </p:txBody>
      </p:sp>
      <p:sp>
        <p:nvSpPr>
          <p:cNvPr id="43" name="Up Arrow 42"/>
          <p:cNvSpPr/>
          <p:nvPr/>
        </p:nvSpPr>
        <p:spPr>
          <a:xfrm>
            <a:off x="3197137" y="1922034"/>
            <a:ext cx="928098" cy="660153"/>
          </a:xfrm>
          <a:prstGeom prst="up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Up Arrow 43"/>
          <p:cNvSpPr/>
          <p:nvPr/>
        </p:nvSpPr>
        <p:spPr>
          <a:xfrm>
            <a:off x="5844153" y="1974379"/>
            <a:ext cx="928098" cy="660153"/>
          </a:xfrm>
          <a:prstGeom prst="up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2534003" y="4655491"/>
            <a:ext cx="2447959" cy="1832051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541327" y="4972945"/>
            <a:ext cx="22813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 b="1"/>
              <a:t>Networking Skills</a:t>
            </a:r>
            <a:endParaRPr lang="en-US" sz="2800" b="1"/>
          </a:p>
        </p:txBody>
      </p:sp>
      <p:sp>
        <p:nvSpPr>
          <p:cNvPr id="4" name="TextBox 3"/>
          <p:cNvSpPr txBox="1"/>
          <p:nvPr/>
        </p:nvSpPr>
        <p:spPr>
          <a:xfrm>
            <a:off x="105343" y="4256156"/>
            <a:ext cx="10422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b="1"/>
              <a:t>Key</a:t>
            </a:r>
          </a:p>
          <a:p>
            <a:r>
              <a:rPr lang="id-ID" sz="3200" b="1"/>
              <a:t>Skills</a:t>
            </a:r>
            <a:endParaRPr lang="en-US" sz="3200" b="1"/>
          </a:p>
        </p:txBody>
      </p:sp>
      <p:sp>
        <p:nvSpPr>
          <p:cNvPr id="6" name="Right Arrow 5"/>
          <p:cNvSpPr/>
          <p:nvPr/>
        </p:nvSpPr>
        <p:spPr>
          <a:xfrm>
            <a:off x="1102436" y="4039866"/>
            <a:ext cx="878195" cy="933079"/>
          </a:xfrm>
          <a:prstGeom prst="rightArrow">
            <a:avLst/>
          </a:prstGeom>
          <a:solidFill>
            <a:srgbClr val="FFC0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599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0" y="0"/>
            <a:ext cx="9144000" cy="13407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630519" y="1601797"/>
            <a:ext cx="2447959" cy="1832051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94722" y="1916832"/>
            <a:ext cx="2102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 b="1"/>
              <a:t>Industry Knowledge</a:t>
            </a:r>
            <a:endParaRPr lang="en-US" sz="2800" b="1"/>
          </a:p>
        </p:txBody>
      </p:sp>
      <p:sp>
        <p:nvSpPr>
          <p:cNvPr id="18" name="Rounded Rectangle 17"/>
          <p:cNvSpPr/>
          <p:nvPr/>
        </p:nvSpPr>
        <p:spPr>
          <a:xfrm>
            <a:off x="608636" y="3933056"/>
            <a:ext cx="2447959" cy="1832051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15960" y="4250510"/>
            <a:ext cx="22813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 b="1"/>
              <a:t>Networking Skills</a:t>
            </a:r>
            <a:endParaRPr lang="en-US" sz="2800" b="1"/>
          </a:p>
        </p:txBody>
      </p:sp>
      <p:cxnSp>
        <p:nvCxnSpPr>
          <p:cNvPr id="9" name="Straight Connector 8"/>
          <p:cNvCxnSpPr/>
          <p:nvPr/>
        </p:nvCxnSpPr>
        <p:spPr>
          <a:xfrm>
            <a:off x="395536" y="3717032"/>
            <a:ext cx="8424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764138" y="1669483"/>
            <a:ext cx="51845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af-ZA" sz="2800" dirty="0"/>
              <a:t>Memahami kunci sukses keberhasilan dan peta persaingan dalam industri Anda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49579" y="3933056"/>
            <a:ext cx="51845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2800"/>
              <a:t>Komunitas Manajer SDM atau Manajer Pemasaran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2800"/>
              <a:t>Aktif di LinkedIn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2800"/>
              <a:t>Aktif dalam seminar/ konferensi</a:t>
            </a:r>
            <a:endParaRPr lang="en-US" sz="2800"/>
          </a:p>
        </p:txBody>
      </p:sp>
      <p:sp>
        <p:nvSpPr>
          <p:cNvPr id="25" name="TextBox 24"/>
          <p:cNvSpPr txBox="1"/>
          <p:nvPr/>
        </p:nvSpPr>
        <p:spPr>
          <a:xfrm>
            <a:off x="323528" y="424453"/>
            <a:ext cx="7848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000" b="1" noProof="1">
                <a:solidFill>
                  <a:schemeClr val="bg1"/>
                </a:solidFill>
              </a:rPr>
              <a:t>4 Komponen Penentu Sukses Karir</a:t>
            </a:r>
          </a:p>
        </p:txBody>
      </p:sp>
    </p:spTree>
    <p:extLst>
      <p:ext uri="{BB962C8B-B14F-4D97-AF65-F5344CB8AC3E}">
        <p14:creationId xmlns:p14="http://schemas.microsoft.com/office/powerpoint/2010/main" val="2025320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0" y="0"/>
            <a:ext cx="9144000" cy="13407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17110" y="4122077"/>
            <a:ext cx="2447959" cy="1832051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44997" y="4345604"/>
            <a:ext cx="21025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 b="1">
                <a:solidFill>
                  <a:schemeClr val="bg1"/>
                </a:solidFill>
              </a:rPr>
              <a:t>Positive Working Attitude</a:t>
            </a:r>
            <a:endParaRPr lang="en-US" sz="2800" b="1">
              <a:solidFill>
                <a:schemeClr val="bg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04469" y="1629664"/>
            <a:ext cx="2447959" cy="1832051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11793" y="1947118"/>
            <a:ext cx="22813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 b="1">
                <a:solidFill>
                  <a:schemeClr val="bg1"/>
                </a:solidFill>
              </a:rPr>
              <a:t>Kompetensi Teknis</a:t>
            </a:r>
            <a:endParaRPr lang="en-US" sz="2800" b="1">
              <a:solidFill>
                <a:schemeClr val="bg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04469" y="3717032"/>
            <a:ext cx="8424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36170" y="4092446"/>
            <a:ext cx="518457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af-ZA" sz="3200" b="1" noProof="1"/>
              <a:t>Kecakapan manajerial (soft skills) untuk meraih target kinerja yang telah ditetapkan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45412" y="1623952"/>
            <a:ext cx="49268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af-ZA" sz="3200" b="1" noProof="1"/>
              <a:t>Kompetensi teknis yang berkaitan dengan bidang pekerjaan Anda.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3528" y="424453"/>
            <a:ext cx="7848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000" b="1" noProof="1">
                <a:solidFill>
                  <a:schemeClr val="bg1"/>
                </a:solidFill>
              </a:rPr>
              <a:t>4 Komponen Penentu Sukses Karir</a:t>
            </a:r>
          </a:p>
        </p:txBody>
      </p:sp>
    </p:spTree>
    <p:extLst>
      <p:ext uri="{BB962C8B-B14F-4D97-AF65-F5344CB8AC3E}">
        <p14:creationId xmlns:p14="http://schemas.microsoft.com/office/powerpoint/2010/main" val="397742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E01E33-D798-46A9-A89B-7D76F8BB4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" y="763452"/>
            <a:ext cx="9144000" cy="609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" y="12908"/>
            <a:ext cx="9166623" cy="120032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Teamwork Skills</a:t>
            </a:r>
            <a:endParaRPr lang="id-ID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957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" y="12908"/>
            <a:ext cx="9166623" cy="92333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 &amp; Organizing Skills</a:t>
            </a:r>
            <a:endParaRPr lang="id-ID" sz="32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C82441-EB22-4B72-A7E9-892E77D82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" y="1124744"/>
            <a:ext cx="9172711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58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915A0E-C4BE-4480-AFCD-275BB5918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04" y="724041"/>
            <a:ext cx="9180204" cy="61523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" y="12908"/>
            <a:ext cx="9166623" cy="120032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Earning Skills</a:t>
            </a:r>
            <a:endParaRPr lang="id-ID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664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9DFB6B0-AAE1-44DE-9039-EBA77413B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6" y="764704"/>
            <a:ext cx="9091066" cy="60803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" y="12908"/>
            <a:ext cx="9144001" cy="120032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Execution Skills</a:t>
            </a:r>
            <a:endParaRPr lang="id-ID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0864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7168" y="3140968"/>
            <a:ext cx="9144000" cy="255454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endParaRPr lang="id-ID" sz="4000">
              <a:solidFill>
                <a:schemeClr val="bg1"/>
              </a:solidFill>
            </a:endParaRPr>
          </a:p>
          <a:p>
            <a:pPr algn="ctr"/>
            <a:r>
              <a:rPr lang="id-ID" sz="4000">
                <a:solidFill>
                  <a:schemeClr val="bg1"/>
                </a:solidFill>
              </a:rPr>
              <a:t>Apa yang paling penting dari skills yang ingin Anda pelajari?</a:t>
            </a:r>
          </a:p>
          <a:p>
            <a:pPr algn="ctr"/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17168" y="1368421"/>
            <a:ext cx="9144000" cy="156966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d-ID" sz="4800">
                <a:solidFill>
                  <a:schemeClr val="bg1"/>
                </a:solidFill>
              </a:rPr>
              <a:t>Fokus pada </a:t>
            </a:r>
          </a:p>
          <a:p>
            <a:pPr algn="ctr"/>
            <a:r>
              <a:rPr lang="id-ID" sz="4800">
                <a:solidFill>
                  <a:schemeClr val="bg1"/>
                </a:solidFill>
              </a:rPr>
              <a:t>Key Elements of the SKills</a:t>
            </a:r>
          </a:p>
        </p:txBody>
      </p:sp>
    </p:spTree>
    <p:extLst>
      <p:ext uri="{BB962C8B-B14F-4D97-AF65-F5344CB8AC3E}">
        <p14:creationId xmlns:p14="http://schemas.microsoft.com/office/powerpoint/2010/main" val="14736983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1308" y="2138666"/>
            <a:ext cx="9144000" cy="378565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endParaRPr lang="id-ID" sz="4000">
              <a:solidFill>
                <a:schemeClr val="bg1"/>
              </a:solidFill>
            </a:endParaRPr>
          </a:p>
          <a:p>
            <a:pPr algn="ctr"/>
            <a:r>
              <a:rPr lang="id-ID" sz="4000">
                <a:solidFill>
                  <a:schemeClr val="bg1"/>
                </a:solidFill>
              </a:rPr>
              <a:t>Metode penguasaan skills terbaik adalah dengan learning by doing – pelajari konsepnya, lalu praktekkan. </a:t>
            </a:r>
          </a:p>
          <a:p>
            <a:pPr algn="ctr"/>
            <a:r>
              <a:rPr lang="id-ID" sz="4000">
                <a:solidFill>
                  <a:schemeClr val="bg1"/>
                </a:solidFill>
              </a:rPr>
              <a:t>Learn and apply. </a:t>
            </a:r>
          </a:p>
          <a:p>
            <a:pPr algn="ctr"/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30816" y="1197116"/>
            <a:ext cx="9144000" cy="83099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d-ID" sz="4800">
                <a:solidFill>
                  <a:schemeClr val="bg1"/>
                </a:solidFill>
              </a:rPr>
              <a:t>Learning by Doing is the Best</a:t>
            </a:r>
          </a:p>
        </p:txBody>
      </p:sp>
    </p:spTree>
    <p:extLst>
      <p:ext uri="{BB962C8B-B14F-4D97-AF65-F5344CB8AC3E}">
        <p14:creationId xmlns:p14="http://schemas.microsoft.com/office/powerpoint/2010/main" val="639935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49219"/>
            <a:ext cx="9144000" cy="335476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endParaRPr lang="id-ID" sz="4000" dirty="0">
              <a:solidFill>
                <a:schemeClr val="bg1"/>
              </a:solidFill>
            </a:endParaRPr>
          </a:p>
          <a:p>
            <a:pPr algn="ctr"/>
            <a:r>
              <a:rPr lang="af-ZA" sz="4400" noProof="1">
                <a:solidFill>
                  <a:schemeClr val="bg1"/>
                </a:solidFill>
              </a:rPr>
              <a:t>Mulai pelajari skills Anda dengan small steps; jabarkan dalam small actions; lalu ulangi secara rutin</a:t>
            </a:r>
          </a:p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19508" y="1307669"/>
            <a:ext cx="9144000" cy="83099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d-ID" sz="4800" dirty="0">
                <a:solidFill>
                  <a:schemeClr val="bg1"/>
                </a:solidFill>
              </a:rPr>
              <a:t>Start Small</a:t>
            </a:r>
            <a:r>
              <a:rPr lang="en-US" sz="4800" dirty="0">
                <a:solidFill>
                  <a:schemeClr val="bg1"/>
                </a:solidFill>
              </a:rPr>
              <a:t> and Repeat</a:t>
            </a:r>
            <a:endParaRPr lang="id-ID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3745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49219"/>
            <a:ext cx="9144000" cy="3170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endParaRPr lang="id-ID" sz="4000">
              <a:solidFill>
                <a:schemeClr val="bg1"/>
              </a:solidFill>
            </a:endParaRPr>
          </a:p>
          <a:p>
            <a:pPr algn="ctr"/>
            <a:r>
              <a:rPr lang="id-ID" sz="4000">
                <a:solidFill>
                  <a:schemeClr val="bg1"/>
                </a:solidFill>
              </a:rPr>
              <a:t>Aplikasikan ketrampilan yang telah Anda dapat, dan temukan “small and quick wins” – lalu review dan improve</a:t>
            </a:r>
          </a:p>
          <a:p>
            <a:pPr algn="ctr"/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19508" y="1307669"/>
            <a:ext cx="9144000" cy="83099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d-ID" sz="4800">
                <a:solidFill>
                  <a:schemeClr val="bg1"/>
                </a:solidFill>
              </a:rPr>
              <a:t>Sense of Progress </a:t>
            </a:r>
          </a:p>
        </p:txBody>
      </p:sp>
    </p:spTree>
    <p:extLst>
      <p:ext uri="{BB962C8B-B14F-4D97-AF65-F5344CB8AC3E}">
        <p14:creationId xmlns:p14="http://schemas.microsoft.com/office/powerpoint/2010/main" val="14474103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581640"/>
            <a:ext cx="9144000" cy="369472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28291" y="1772816"/>
            <a:ext cx="871296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800"/>
              </a:spcBef>
              <a:spcAft>
                <a:spcPts val="1800"/>
              </a:spcAft>
            </a:pPr>
            <a:r>
              <a:rPr lang="en-US" sz="4800" b="1" noProof="1">
                <a:solidFill>
                  <a:srgbClr val="002060"/>
                </a:solidFill>
              </a:rPr>
              <a:t>Rumuskan jenis skills yang ingin Anda kembangkan; jabarkan small action plan untuk mempelajari dan menguasainya.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0C8F4F-BB11-4E5A-9AF9-84A83B16FA25}"/>
              </a:ext>
            </a:extLst>
          </p:cNvPr>
          <p:cNvSpPr/>
          <p:nvPr/>
        </p:nvSpPr>
        <p:spPr>
          <a:xfrm>
            <a:off x="0" y="0"/>
            <a:ext cx="9144000" cy="141277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73A8DC-1994-42E2-8D23-FBB95A865434}"/>
              </a:ext>
            </a:extLst>
          </p:cNvPr>
          <p:cNvSpPr/>
          <p:nvPr/>
        </p:nvSpPr>
        <p:spPr>
          <a:xfrm>
            <a:off x="0" y="5445224"/>
            <a:ext cx="9144000" cy="141277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00AD54-DA5D-4035-8F1C-BA3AE0248347}"/>
              </a:ext>
            </a:extLst>
          </p:cNvPr>
          <p:cNvSpPr txBox="1"/>
          <p:nvPr/>
        </p:nvSpPr>
        <p:spPr>
          <a:xfrm>
            <a:off x="323528" y="189301"/>
            <a:ext cx="51555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Action Plan #2 :</a:t>
            </a:r>
            <a:endParaRPr lang="sq-AL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1413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1BECDF-3039-440F-9F8E-FEBA194ED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9" y="0"/>
            <a:ext cx="911968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12159" y="5445224"/>
            <a:ext cx="9144001" cy="1015663"/>
          </a:xfrm>
          <a:prstGeom prst="rect">
            <a:avLst/>
          </a:prstGeom>
          <a:solidFill>
            <a:srgbClr val="FF0000"/>
          </a:solidFill>
          <a:ln>
            <a:solidFill>
              <a:srgbClr val="FF66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Becoming Business Owner</a:t>
            </a:r>
            <a:endParaRPr lang="id-ID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4845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Yodhia Antariksa\Documents\Project ONLINE\Blog Strategi\z - IMAGE\Image Marketing\BMW_3series_wallpaper_01_19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33" y="1094000"/>
            <a:ext cx="9176697" cy="573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876256" y="6437106"/>
            <a:ext cx="2133600" cy="365125"/>
          </a:xfrm>
        </p:spPr>
        <p:txBody>
          <a:bodyPr/>
          <a:lstStyle/>
          <a:p>
            <a:fld id="{50FF5BE6-9CDB-48E6-A2EB-0EC4084AD374}" type="slidenum">
              <a:rPr lang="en-US" sz="2000" b="1" smtClean="0">
                <a:solidFill>
                  <a:schemeClr val="tx1"/>
                </a:solidFill>
              </a:rPr>
              <a:t>37</a:t>
            </a:fld>
            <a:endParaRPr lang="en-US" sz="2000" b="1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-41933" y="0"/>
            <a:ext cx="9185933" cy="2567434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id-ID" sz="5400" b="1" noProof="1">
                <a:solidFill>
                  <a:schemeClr val="bg1"/>
                </a:solidFill>
              </a:rPr>
              <a:t>Kunci sukses bisnis :</a:t>
            </a:r>
          </a:p>
          <a:p>
            <a:pPr algn="ctr">
              <a:lnSpc>
                <a:spcPts val="6480"/>
              </a:lnSpc>
            </a:pPr>
            <a:r>
              <a:rPr lang="id-ID" sz="5400" b="1" noProof="1">
                <a:solidFill>
                  <a:schemeClr val="bg1"/>
                </a:solidFill>
              </a:rPr>
              <a:t>Great products + Great </a:t>
            </a:r>
            <a:r>
              <a:rPr lang="en-US" sz="5400" b="1" noProof="1">
                <a:solidFill>
                  <a:schemeClr val="bg1"/>
                </a:solidFill>
              </a:rPr>
              <a:t>Marketing + Great YOU</a:t>
            </a:r>
            <a:endParaRPr lang="id-ID" sz="4600" b="1" u="sng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79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Yodhia Antariksa\Documents\Project ONLINE\Blog Strategi\z - IMAGE\Mercedes-Benz-ads-4esw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395" y="188640"/>
            <a:ext cx="9226131" cy="65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-43309" y="3449925"/>
            <a:ext cx="9180658" cy="101566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Great </a:t>
            </a:r>
            <a:r>
              <a:rPr lang="id-ID" sz="6000" b="1" dirty="0">
                <a:solidFill>
                  <a:schemeClr val="bg1"/>
                </a:solidFill>
              </a:rPr>
              <a:t>Products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876256" y="6437106"/>
            <a:ext cx="2133600" cy="365125"/>
          </a:xfrm>
        </p:spPr>
        <p:txBody>
          <a:bodyPr/>
          <a:lstStyle/>
          <a:p>
            <a:fld id="{50FF5BE6-9CDB-48E6-A2EB-0EC4084AD374}" type="slidenum">
              <a:rPr lang="en-US" sz="2000" b="1" smtClean="0">
                <a:solidFill>
                  <a:schemeClr val="tx1"/>
                </a:solidFill>
              </a:rPr>
              <a:t>38</a:t>
            </a:fld>
            <a:endParaRPr lang="en-US" sz="20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3822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CE4015-97A4-423C-A177-059AEB24F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09" y="768095"/>
            <a:ext cx="9144001" cy="60899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" y="12908"/>
            <a:ext cx="9124893" cy="1200329"/>
          </a:xfrm>
          <a:prstGeom prst="rect">
            <a:avLst/>
          </a:prstGeom>
          <a:solidFill>
            <a:srgbClr val="FF9900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Great Marketing</a:t>
            </a:r>
            <a:endParaRPr lang="id-ID" sz="4400" b="1" dirty="0"/>
          </a:p>
        </p:txBody>
      </p:sp>
    </p:spTree>
    <p:extLst>
      <p:ext uri="{BB962C8B-B14F-4D97-AF65-F5344CB8AC3E}">
        <p14:creationId xmlns:p14="http://schemas.microsoft.com/office/powerpoint/2010/main" val="1029838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" y="12908"/>
            <a:ext cx="9166623" cy="120032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Investing Skills</a:t>
            </a:r>
            <a:endParaRPr lang="id-ID" sz="44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F15AB5-4081-473C-82CC-E8F166686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84" y="1314496"/>
            <a:ext cx="9153384" cy="557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563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C86D11-6836-4FC7-966B-26C35D79C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" y="12908"/>
            <a:ext cx="9124893" cy="1200329"/>
          </a:xfrm>
          <a:prstGeom prst="rect">
            <a:avLst/>
          </a:prstGeom>
          <a:solidFill>
            <a:srgbClr val="FF9900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Great Marketing</a:t>
            </a:r>
            <a:endParaRPr lang="id-ID" sz="4400" b="1" dirty="0"/>
          </a:p>
        </p:txBody>
      </p:sp>
    </p:spTree>
    <p:extLst>
      <p:ext uri="{BB962C8B-B14F-4D97-AF65-F5344CB8AC3E}">
        <p14:creationId xmlns:p14="http://schemas.microsoft.com/office/powerpoint/2010/main" val="11042099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EBA6DD-F373-4A6F-8EA5-99EA3B22B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87497"/>
            <a:ext cx="9144001" cy="5877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" y="12908"/>
            <a:ext cx="9144001" cy="156966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Great YOU = 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Resilient + Resourceful + Creative</a:t>
            </a:r>
            <a:endParaRPr lang="id-ID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5492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AFF48E-F896-4D36-91B8-B19A8BF43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64381"/>
            <a:ext cx="9144000" cy="60936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2" y="-11172"/>
            <a:ext cx="9144001" cy="132343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Becoming Independent 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Knowledge Worker</a:t>
            </a:r>
            <a:endParaRPr lang="id-ID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6058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22623" y="476672"/>
            <a:ext cx="9166623" cy="156966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4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Tentukan Jenis Skills yang </a:t>
            </a:r>
          </a:p>
          <a:p>
            <a:pPr algn="ctr"/>
            <a:r>
              <a:rPr lang="af-ZA" sz="4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Mau DIJUAL</a:t>
            </a:r>
            <a:endParaRPr lang="af-ZA" sz="2800" b="1" noProof="1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F6817E-6959-4643-AB4F-347C5F4A0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0" y="2289780"/>
            <a:ext cx="9136440" cy="456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009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A1D3A05-DEA6-4A49-ADB7-A6598537D92D}"/>
              </a:ext>
            </a:extLst>
          </p:cNvPr>
          <p:cNvSpPr/>
          <p:nvPr/>
        </p:nvSpPr>
        <p:spPr>
          <a:xfrm>
            <a:off x="4572000" y="1052736"/>
            <a:ext cx="4572000" cy="58052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4C964C-C798-4504-9E40-C9BD1113A6F2}"/>
              </a:ext>
            </a:extLst>
          </p:cNvPr>
          <p:cNvSpPr/>
          <p:nvPr/>
        </p:nvSpPr>
        <p:spPr>
          <a:xfrm>
            <a:off x="0" y="1052736"/>
            <a:ext cx="4427984" cy="580526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 dirty="0"/>
          </a:p>
        </p:txBody>
      </p:sp>
      <p:sp>
        <p:nvSpPr>
          <p:cNvPr id="4" name="Rectangle 3"/>
          <p:cNvSpPr/>
          <p:nvPr/>
        </p:nvSpPr>
        <p:spPr>
          <a:xfrm>
            <a:off x="352763" y="186444"/>
            <a:ext cx="8424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af-ZA" sz="4000" b="1" noProof="1">
                <a:solidFill>
                  <a:srgbClr val="C00000"/>
                </a:solidFill>
              </a:rPr>
              <a:t>Sampel Independent Workers</a:t>
            </a:r>
            <a:endParaRPr lang="af-ZA" sz="4000" noProof="1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692F5-6FB4-42BA-A8D1-B9928C39A523}"/>
              </a:ext>
            </a:extLst>
          </p:cNvPr>
          <p:cNvSpPr txBox="1"/>
          <p:nvPr/>
        </p:nvSpPr>
        <p:spPr>
          <a:xfrm>
            <a:off x="198530" y="1370094"/>
            <a:ext cx="392443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2800" noProof="1"/>
              <a:t>Konsultan Manajemen</a:t>
            </a: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2800" noProof="1"/>
              <a:t>Trainer Bisnis</a:t>
            </a: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2800" noProof="1"/>
              <a:t>Programmer</a:t>
            </a: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2800" noProof="1"/>
              <a:t>Penerjemah</a:t>
            </a: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2800" noProof="1"/>
              <a:t>Penulis Buku</a:t>
            </a: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2800" noProof="1"/>
              <a:t>Fotografer Pernikahan</a:t>
            </a: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2800" noProof="1"/>
              <a:t>Konsultan Pernikahan</a:t>
            </a: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2800" noProof="1"/>
              <a:t>Videografer dan Editor</a:t>
            </a:r>
            <a:endParaRPr lang="af-ZA" sz="3600" noProof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01848A-B867-4119-8661-2DF9383427D7}"/>
              </a:ext>
            </a:extLst>
          </p:cNvPr>
          <p:cNvSpPr txBox="1"/>
          <p:nvPr/>
        </p:nvSpPr>
        <p:spPr>
          <a:xfrm>
            <a:off x="4877018" y="1340768"/>
            <a:ext cx="4068452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2800" noProof="1"/>
              <a:t>Jasa SEO (Search Engine Optimation)</a:t>
            </a: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2800" noProof="1"/>
              <a:t>Jasa Social Media Marketing Specialist</a:t>
            </a: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2800" noProof="1"/>
              <a:t>Jasa Analisa Saham</a:t>
            </a: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2800" noProof="1"/>
              <a:t>Jasa Konsultasi Pajak dan Keuangan</a:t>
            </a: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2800" noProof="1"/>
              <a:t>Jasa Riset Pemasaran</a:t>
            </a:r>
          </a:p>
          <a:p>
            <a:endParaRPr lang="af-ZA" sz="2000" dirty="0"/>
          </a:p>
        </p:txBody>
      </p:sp>
    </p:spTree>
    <p:extLst>
      <p:ext uri="{BB962C8B-B14F-4D97-AF65-F5344CB8AC3E}">
        <p14:creationId xmlns:p14="http://schemas.microsoft.com/office/powerpoint/2010/main" val="11114252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1312" y="0"/>
            <a:ext cx="9166623" cy="1015663"/>
          </a:xfrm>
          <a:prstGeom prst="rect">
            <a:avLst/>
          </a:prstGeom>
          <a:solidFill>
            <a:srgbClr val="990000"/>
          </a:solidFill>
          <a:ln>
            <a:solidFill>
              <a:srgbClr val="99003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6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Berjibaku Menjadi Experts</a:t>
            </a:r>
            <a:endParaRPr lang="af-ZA" sz="3600" b="1" noProof="1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12E479-1965-43C5-A7D2-195F78027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" y="1124744"/>
            <a:ext cx="9144000" cy="51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479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E148D4-DA3F-46EF-AE9D-E390E915BA65}"/>
              </a:ext>
            </a:extLst>
          </p:cNvPr>
          <p:cNvSpPr/>
          <p:nvPr/>
        </p:nvSpPr>
        <p:spPr>
          <a:xfrm>
            <a:off x="0" y="1097360"/>
            <a:ext cx="9144000" cy="57606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21506" name="AutoShape 54"/>
          <p:cNvSpPr>
            <a:spLocks noChangeAspect="1" noChangeArrowheads="1" noTextEdit="1"/>
          </p:cNvSpPr>
          <p:nvPr/>
        </p:nvSpPr>
        <p:spPr bwMode="auto">
          <a:xfrm>
            <a:off x="1600249" y="949980"/>
            <a:ext cx="4953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1507" name="Freeform 64"/>
          <p:cNvSpPr>
            <a:spLocks noEditPoints="1"/>
          </p:cNvSpPr>
          <p:nvPr/>
        </p:nvSpPr>
        <p:spPr bwMode="auto">
          <a:xfrm>
            <a:off x="1600249" y="949980"/>
            <a:ext cx="2827735" cy="2475310"/>
          </a:xfrm>
          <a:custGeom>
            <a:avLst/>
            <a:gdLst>
              <a:gd name="T0" fmla="*/ 2147483646 w 889"/>
              <a:gd name="T1" fmla="*/ 2147483646 h 778"/>
              <a:gd name="T2" fmla="*/ 2147483646 w 889"/>
              <a:gd name="T3" fmla="*/ 2147483646 h 778"/>
              <a:gd name="T4" fmla="*/ 2147483646 w 889"/>
              <a:gd name="T5" fmla="*/ 2147483646 h 778"/>
              <a:gd name="T6" fmla="*/ 2147483646 w 889"/>
              <a:gd name="T7" fmla="*/ 2147483646 h 778"/>
              <a:gd name="T8" fmla="*/ 2147483646 w 889"/>
              <a:gd name="T9" fmla="*/ 0 h 778"/>
              <a:gd name="T10" fmla="*/ 0 w 889"/>
              <a:gd name="T11" fmla="*/ 2147483646 h 778"/>
              <a:gd name="T12" fmla="*/ 0 w 889"/>
              <a:gd name="T13" fmla="*/ 2147483646 h 778"/>
              <a:gd name="T14" fmla="*/ 2147483646 w 889"/>
              <a:gd name="T15" fmla="*/ 0 h 778"/>
              <a:gd name="T16" fmla="*/ 2147483646 w 889"/>
              <a:gd name="T17" fmla="*/ 0 h 77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889" h="778">
                <a:moveTo>
                  <a:pt x="889" y="219"/>
                </a:moveTo>
                <a:cubicBezTo>
                  <a:pt x="888" y="221"/>
                  <a:pt x="888" y="221"/>
                  <a:pt x="888" y="221"/>
                </a:cubicBezTo>
                <a:cubicBezTo>
                  <a:pt x="888" y="221"/>
                  <a:pt x="888" y="221"/>
                  <a:pt x="888" y="221"/>
                </a:cubicBezTo>
                <a:cubicBezTo>
                  <a:pt x="889" y="219"/>
                  <a:pt x="889" y="219"/>
                  <a:pt x="889" y="219"/>
                </a:cubicBezTo>
                <a:moveTo>
                  <a:pt x="764" y="0"/>
                </a:moveTo>
                <a:cubicBezTo>
                  <a:pt x="342" y="7"/>
                  <a:pt x="0" y="354"/>
                  <a:pt x="0" y="778"/>
                </a:cubicBezTo>
                <a:cubicBezTo>
                  <a:pt x="0" y="778"/>
                  <a:pt x="0" y="778"/>
                  <a:pt x="0" y="778"/>
                </a:cubicBezTo>
                <a:cubicBezTo>
                  <a:pt x="0" y="354"/>
                  <a:pt x="342" y="7"/>
                  <a:pt x="764" y="0"/>
                </a:cubicBezTo>
                <a:cubicBezTo>
                  <a:pt x="764" y="0"/>
                  <a:pt x="764" y="0"/>
                  <a:pt x="76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pic>
        <p:nvPicPr>
          <p:cNvPr id="2150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13979"/>
            <a:ext cx="7056784" cy="5127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22" name="Rectangle 20"/>
          <p:cNvSpPr>
            <a:spLocks noChangeArrowheads="1"/>
          </p:cNvSpPr>
          <p:nvPr/>
        </p:nvSpPr>
        <p:spPr bwMode="auto">
          <a:xfrm>
            <a:off x="1624986" y="3025267"/>
            <a:ext cx="350365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af-ZA" altLang="en-US" sz="3200" b="1" noProof="1">
                <a:solidFill>
                  <a:srgbClr val="FFFFFF"/>
                </a:solidFill>
                <a:latin typeface="+mn-lt"/>
              </a:rPr>
              <a:t>Learning by DOING</a:t>
            </a:r>
            <a:endParaRPr lang="af-ZA" altLang="en-US" sz="3200" noProof="1">
              <a:latin typeface="+mn-lt"/>
            </a:endParaRPr>
          </a:p>
        </p:txBody>
      </p:sp>
      <p:sp>
        <p:nvSpPr>
          <p:cNvPr id="27" name="Rectangle 20">
            <a:extLst>
              <a:ext uri="{FF2B5EF4-FFF2-40B4-BE49-F238E27FC236}">
                <a16:creationId xmlns:a16="http://schemas.microsoft.com/office/drawing/2014/main" id="{11F5169A-2119-4415-8F3E-D8E30B2E5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7987" y="4367661"/>
            <a:ext cx="391871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af-ZA" altLang="en-US" b="1" noProof="1">
                <a:solidFill>
                  <a:srgbClr val="FFFFFF"/>
                </a:solidFill>
                <a:latin typeface="+mn-lt"/>
              </a:rPr>
              <a:t>START SMALL &amp; REPEAT</a:t>
            </a:r>
            <a:endParaRPr lang="af-ZA" altLang="en-US" noProof="1">
              <a:latin typeface="+mn-lt"/>
            </a:endParaRPr>
          </a:p>
        </p:txBody>
      </p:sp>
      <p:sp>
        <p:nvSpPr>
          <p:cNvPr id="28" name="Rectangle 20">
            <a:extLst>
              <a:ext uri="{FF2B5EF4-FFF2-40B4-BE49-F238E27FC236}">
                <a16:creationId xmlns:a16="http://schemas.microsoft.com/office/drawing/2014/main" id="{28303928-111A-4EBE-B9A2-71B0C7201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9815" y="5410537"/>
            <a:ext cx="511146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af-ZA" altLang="en-US" sz="3200" b="1" noProof="1">
                <a:solidFill>
                  <a:srgbClr val="FFFFFF"/>
                </a:solidFill>
                <a:latin typeface="+mn-lt"/>
              </a:rPr>
              <a:t>TEMUKAN SENSE of PROGRESS</a:t>
            </a:r>
            <a:endParaRPr lang="af-ZA" altLang="en-US" sz="3200" noProof="1">
              <a:latin typeface="+mn-lt"/>
            </a:endParaRPr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1FD5697B-093C-47FE-9481-229C95B8FC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4630" y="1612399"/>
            <a:ext cx="520784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af-ZA" altLang="en-US" sz="3200" b="1" noProof="1">
                <a:latin typeface="+mn-lt"/>
              </a:rPr>
              <a:t>Temukan Bagian Inti Skills</a:t>
            </a:r>
            <a:endParaRPr lang="af-ZA" altLang="en-US" sz="3200" noProof="1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1A36E5-6C64-4090-B917-B160910F33BA}"/>
              </a:ext>
            </a:extLst>
          </p:cNvPr>
          <p:cNvSpPr txBox="1"/>
          <p:nvPr/>
        </p:nvSpPr>
        <p:spPr>
          <a:xfrm>
            <a:off x="-11312" y="0"/>
            <a:ext cx="9166623" cy="1015663"/>
          </a:xfrm>
          <a:prstGeom prst="rect">
            <a:avLst/>
          </a:prstGeom>
          <a:solidFill>
            <a:srgbClr val="990000"/>
          </a:solidFill>
          <a:ln>
            <a:solidFill>
              <a:srgbClr val="99003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6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Berjibaku Menjadi Experts</a:t>
            </a:r>
            <a:endParaRPr lang="af-ZA" sz="3600" b="1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9655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4CA3B7-88A9-4BC4-B520-5F47F2708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1312" y="0"/>
            <a:ext cx="9166623" cy="1015663"/>
          </a:xfrm>
          <a:prstGeom prst="rect">
            <a:avLst/>
          </a:prstGeom>
          <a:solidFill>
            <a:srgbClr val="990000"/>
          </a:solidFill>
          <a:ln>
            <a:solidFill>
              <a:srgbClr val="99003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6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Lakukan Personal Branding</a:t>
            </a:r>
            <a:endParaRPr lang="af-ZA" sz="3600" b="1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6727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719B9F-CE20-4013-9068-9C5C3C978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274"/>
            <a:ext cx="9144000" cy="61048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1312" y="0"/>
            <a:ext cx="9166623" cy="1015663"/>
          </a:xfrm>
          <a:prstGeom prst="rect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6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Manfaatkan Media Sosial</a:t>
            </a:r>
            <a:endParaRPr lang="af-ZA" sz="3600" b="1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0437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6CBCE1-5263-4787-8D5D-5E50B5E8A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5134"/>
            <a:ext cx="9181890" cy="54448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1312" y="0"/>
            <a:ext cx="9166623" cy="1446550"/>
          </a:xfrm>
          <a:prstGeom prst="rect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4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Isi dengan Konten yang Relevan dan Extremely Useful</a:t>
            </a:r>
            <a:endParaRPr lang="af-ZA" sz="2400" b="1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461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AE5B09-AD9E-4ACE-AC6C-32D18A24D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0" y="12908"/>
            <a:ext cx="9144000" cy="1200329"/>
          </a:xfrm>
          <a:prstGeom prst="rect">
            <a:avLst/>
          </a:prstGeom>
          <a:solidFill>
            <a:srgbClr val="800000"/>
          </a:solidFill>
          <a:ln>
            <a:solidFill>
              <a:srgbClr val="99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Smart Spending Skills</a:t>
            </a:r>
            <a:endParaRPr lang="id-ID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6730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916832"/>
            <a:ext cx="9144000" cy="2546414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6C5A5A7D-9C6F-4A43-AFBA-C758F912D959}" type="slidenum">
              <a:rPr lang="af-ZA" sz="1800" b="1" smtClean="0">
                <a:solidFill>
                  <a:srgbClr val="000066"/>
                </a:solidFill>
              </a:rPr>
              <a:pPr/>
              <a:t>50</a:t>
            </a:fld>
            <a:endParaRPr lang="af-ZA" sz="1800" b="1" dirty="0">
              <a:solidFill>
                <a:srgbClr val="0000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4" y="2132856"/>
            <a:ext cx="84249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sz="6000" b="1" noProof="1">
                <a:solidFill>
                  <a:schemeClr val="bg1"/>
                </a:solidFill>
              </a:rPr>
              <a:t>INVESTING SKILLS </a:t>
            </a:r>
          </a:p>
          <a:p>
            <a:r>
              <a:rPr lang="af-ZA" sz="6000" b="1" noProof="1">
                <a:solidFill>
                  <a:schemeClr val="bg1"/>
                </a:solidFill>
              </a:rPr>
              <a:t>JOURNEY</a:t>
            </a:r>
            <a:endParaRPr lang="af-ZA" sz="6000" noProof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EB700B-07E1-4882-B25A-E77918FB101A}"/>
              </a:ext>
            </a:extLst>
          </p:cNvPr>
          <p:cNvSpPr/>
          <p:nvPr/>
        </p:nvSpPr>
        <p:spPr>
          <a:xfrm>
            <a:off x="17893" y="-29326"/>
            <a:ext cx="9144000" cy="1788347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3CFCB0-036C-444D-BD88-C98878284ACA}"/>
              </a:ext>
            </a:extLst>
          </p:cNvPr>
          <p:cNvSpPr/>
          <p:nvPr/>
        </p:nvSpPr>
        <p:spPr>
          <a:xfrm>
            <a:off x="-10943" y="4708891"/>
            <a:ext cx="9144000" cy="2157535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</p:spTree>
    <p:extLst>
      <p:ext uri="{BB962C8B-B14F-4D97-AF65-F5344CB8AC3E}">
        <p14:creationId xmlns:p14="http://schemas.microsoft.com/office/powerpoint/2010/main" val="35669703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Yodhia Antariksa\Documents\Project ONLINE\Web Edubisnis\Edubisnis\IMAGE\Image Lagi\d617f13dbec6a96371e75d76ea67f41c_ema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7" y="-14524"/>
            <a:ext cx="9128923" cy="684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116632"/>
            <a:ext cx="9144000" cy="115212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165" y="369530"/>
            <a:ext cx="9119669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id-ID" sz="4400" b="1">
                <a:solidFill>
                  <a:schemeClr val="bg1"/>
                </a:solidFill>
              </a:rPr>
              <a:t>Prinsip Investasi</a:t>
            </a:r>
            <a:endParaRPr lang="en-US" sz="4400" b="1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27295" y="5373216"/>
            <a:ext cx="9171295" cy="1323439"/>
          </a:xfrm>
          <a:prstGeom prst="rect">
            <a:avLst/>
          </a:prstGeom>
          <a:solidFill>
            <a:srgbClr val="FFC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d-ID" sz="4000"/>
              <a:t>High Risk, High Return</a:t>
            </a:r>
          </a:p>
          <a:p>
            <a:pPr algn="ctr"/>
            <a:r>
              <a:rPr lang="id-ID" sz="4000"/>
              <a:t>Low Risk, Low Return</a:t>
            </a:r>
          </a:p>
        </p:txBody>
      </p:sp>
    </p:spTree>
    <p:extLst>
      <p:ext uri="{BB962C8B-B14F-4D97-AF65-F5344CB8AC3E}">
        <p14:creationId xmlns:p14="http://schemas.microsoft.com/office/powerpoint/2010/main" val="33517701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165" y="188640"/>
            <a:ext cx="9119669" cy="252028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35246" y="548680"/>
            <a:ext cx="82735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b="1">
                <a:solidFill>
                  <a:schemeClr val="bg1"/>
                </a:solidFill>
              </a:rPr>
              <a:t>The Power of Compounding Return </a:t>
            </a:r>
          </a:p>
          <a:p>
            <a:pPr algn="ctr"/>
            <a:r>
              <a:rPr lang="id-ID" sz="3600" b="1">
                <a:solidFill>
                  <a:schemeClr val="bg1"/>
                </a:solidFill>
              </a:rPr>
              <a:t>(makin muda memulai investasi, makin powerful impaknya)</a:t>
            </a:r>
          </a:p>
        </p:txBody>
      </p:sp>
      <p:pic>
        <p:nvPicPr>
          <p:cNvPr id="1026" name="Picture 2" descr="http://whattoinvestinsingapore.net/wp-content/uploads/2012/11/compound-interes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12976"/>
            <a:ext cx="7800291" cy="308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527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"/>
            <a:ext cx="9144000" cy="686042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2681" y="275499"/>
            <a:ext cx="873863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af-ZA" sz="4000" b="1" noProof="1">
                <a:solidFill>
                  <a:schemeClr val="bg1"/>
                </a:solidFill>
              </a:rPr>
              <a:t>Jika Anda usia 30 tahun, lakukan investasi tiap awal tahun senilai Rp 10 juta.</a:t>
            </a:r>
          </a:p>
          <a:p>
            <a:pPr marL="571500" indent="-5715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af-ZA" sz="4000" b="1" noProof="1">
                <a:solidFill>
                  <a:schemeClr val="bg1"/>
                </a:solidFill>
              </a:rPr>
              <a:t>Ulangi tiap awal tahun selama 30 tahun hingga usia Anda 60 tahun. </a:t>
            </a:r>
          </a:p>
          <a:p>
            <a:pPr marL="571500" indent="-5715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af-ZA" sz="4000" b="1" noProof="1">
                <a:solidFill>
                  <a:schemeClr val="bg1"/>
                </a:solidFill>
              </a:rPr>
              <a:t>Dengan asumsi return 12%/tahun, investasi tersebut akan hasilkan dana  Rp 2,4 milyar. </a:t>
            </a:r>
          </a:p>
        </p:txBody>
      </p:sp>
    </p:spTree>
    <p:extLst>
      <p:ext uri="{BB962C8B-B14F-4D97-AF65-F5344CB8AC3E}">
        <p14:creationId xmlns:p14="http://schemas.microsoft.com/office/powerpoint/2010/main" val="27013180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03199" y="172715"/>
            <a:ext cx="7920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6000" b="1" noProof="1">
                <a:solidFill>
                  <a:schemeClr val="bg1"/>
                </a:solidFill>
              </a:rPr>
              <a:t>Siap Pensiun?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7858" y="1412776"/>
            <a:ext cx="8548283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d-ID" sz="4400">
                <a:solidFill>
                  <a:schemeClr val="bg1"/>
                </a:solidFill>
              </a:rPr>
              <a:t>Jika usia Anda saat ini 30 tahun, dan pensiun 25 tahun lagi, </a:t>
            </a:r>
            <a:r>
              <a:rPr lang="id-ID" sz="4400" b="1">
                <a:solidFill>
                  <a:schemeClr val="bg1"/>
                </a:solidFill>
              </a:rPr>
              <a:t>maka biaya hidup saat Anda pensiun diperkirakan Rp 15 juta/bulan.</a:t>
            </a:r>
          </a:p>
          <a:p>
            <a:pPr marL="571500" indent="-5715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d-ID" sz="4400" b="1">
                <a:solidFill>
                  <a:schemeClr val="bg1"/>
                </a:solidFill>
              </a:rPr>
              <a:t>15 juta/bulan = Rp 180 juta/tahun. </a:t>
            </a:r>
          </a:p>
        </p:txBody>
      </p:sp>
    </p:spTree>
    <p:extLst>
      <p:ext uri="{BB962C8B-B14F-4D97-AF65-F5344CB8AC3E}">
        <p14:creationId xmlns:p14="http://schemas.microsoft.com/office/powerpoint/2010/main" val="13511963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"/>
            <a:ext cx="9144000" cy="68604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97858" y="404664"/>
            <a:ext cx="8738638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d-ID" sz="4800">
                <a:solidFill>
                  <a:schemeClr val="bg1"/>
                </a:solidFill>
              </a:rPr>
              <a:t>Anda perlu dana Rp 180 juta/tahun untuk survive.</a:t>
            </a:r>
          </a:p>
          <a:p>
            <a:pPr marL="571500" indent="-5715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d-ID" sz="4800">
                <a:solidFill>
                  <a:schemeClr val="bg1"/>
                </a:solidFill>
              </a:rPr>
              <a:t>Jika usia hidup Anda 75 tahun, maka selama 20 tahun biaya diperlukan.</a:t>
            </a:r>
          </a:p>
          <a:p>
            <a:pPr marL="571500" indent="-5715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d-ID" sz="4800" b="1">
                <a:solidFill>
                  <a:schemeClr val="bg1"/>
                </a:solidFill>
              </a:rPr>
              <a:t>20 tahun x Rp 180 juta = Rp 3.6 MILYAR.</a:t>
            </a:r>
          </a:p>
        </p:txBody>
      </p:sp>
    </p:spTree>
    <p:extLst>
      <p:ext uri="{BB962C8B-B14F-4D97-AF65-F5344CB8AC3E}">
        <p14:creationId xmlns:p14="http://schemas.microsoft.com/office/powerpoint/2010/main" val="31193783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www.shareradio.co.uk/media/2066/04_investmen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43" y="764704"/>
            <a:ext cx="8454451" cy="584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68043" y="404664"/>
            <a:ext cx="5644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id-ID" sz="3600" b="1" dirty="0">
                <a:solidFill>
                  <a:schemeClr val="accent3">
                    <a:lumMod val="50000"/>
                  </a:schemeClr>
                </a:solidFill>
              </a:rPr>
              <a:t>Alokasikan </a:t>
            </a: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2</a:t>
            </a:r>
            <a:r>
              <a:rPr lang="id-ID" sz="3600" b="1" dirty="0">
                <a:solidFill>
                  <a:schemeClr val="accent3">
                    <a:lumMod val="50000"/>
                  </a:schemeClr>
                </a:solidFill>
              </a:rPr>
              <a:t>0% dari total income ke dalam investasi</a:t>
            </a:r>
            <a:endParaRPr lang="en-US" sz="3600" b="1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0904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2687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94625" y="299769"/>
            <a:ext cx="7920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000" b="1" noProof="1"/>
              <a:t>Investasi </a:t>
            </a:r>
            <a:r>
              <a:rPr lang="en-US" sz="4000" b="1" noProof="1"/>
              <a:t>Saham dan </a:t>
            </a:r>
            <a:r>
              <a:rPr lang="id-ID" sz="4000" b="1" noProof="1"/>
              <a:t>Reksadana</a:t>
            </a:r>
            <a:endParaRPr lang="en-US" sz="4000" dirty="0"/>
          </a:p>
        </p:txBody>
      </p:sp>
      <p:pic>
        <p:nvPicPr>
          <p:cNvPr id="11" name="Picture 2" descr="http://centralfutures.com/oims-ccf/uploads/2014/08/2014071321055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1022"/>
            <a:ext cx="9164788" cy="528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8336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26876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85891" y="172715"/>
            <a:ext cx="7920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noProof="1">
                <a:solidFill>
                  <a:schemeClr val="bg1"/>
                </a:solidFill>
              </a:rPr>
              <a:t>Watch the Video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4197" y="1580204"/>
            <a:ext cx="840426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af-ZA" sz="4400" noProof="1">
                <a:solidFill>
                  <a:srgbClr val="C00000"/>
                </a:solidFill>
              </a:rPr>
              <a:t>Uraian detil tentang grafik pertumbuhan reksadana vs saham vs emas ada dalam video tutorial </a:t>
            </a:r>
            <a:r>
              <a:rPr lang="af-ZA" sz="4400" b="1" u="sng" noProof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(silakan disimak videonya).</a:t>
            </a:r>
          </a:p>
        </p:txBody>
      </p:sp>
    </p:spTree>
    <p:extLst>
      <p:ext uri="{BB962C8B-B14F-4D97-AF65-F5344CB8AC3E}">
        <p14:creationId xmlns:p14="http://schemas.microsoft.com/office/powerpoint/2010/main" val="36660407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Yodhia Antariksa\Documents\Project ONLINE\Web Edubisnis\Edubisnis\IMAGE\Image Lagi\smartgold-main-men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18" y="1178584"/>
            <a:ext cx="9123702" cy="536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8718" y="332655"/>
            <a:ext cx="9152718" cy="76944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d-ID" sz="4400"/>
              <a:t>Proteksi Aset dengan EMAS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294501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E148D4-DA3F-46EF-AE9D-E390E915BA65}"/>
              </a:ext>
            </a:extLst>
          </p:cNvPr>
          <p:cNvSpPr/>
          <p:nvPr/>
        </p:nvSpPr>
        <p:spPr>
          <a:xfrm>
            <a:off x="0" y="548680"/>
            <a:ext cx="9144000" cy="57606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21506" name="AutoShape 54"/>
          <p:cNvSpPr>
            <a:spLocks noChangeAspect="1" noChangeArrowheads="1" noTextEdit="1"/>
          </p:cNvSpPr>
          <p:nvPr/>
        </p:nvSpPr>
        <p:spPr bwMode="auto">
          <a:xfrm>
            <a:off x="1600249" y="401300"/>
            <a:ext cx="4953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1507" name="Freeform 64"/>
          <p:cNvSpPr>
            <a:spLocks noEditPoints="1"/>
          </p:cNvSpPr>
          <p:nvPr/>
        </p:nvSpPr>
        <p:spPr bwMode="auto">
          <a:xfrm>
            <a:off x="1600249" y="401300"/>
            <a:ext cx="2827735" cy="2475310"/>
          </a:xfrm>
          <a:custGeom>
            <a:avLst/>
            <a:gdLst>
              <a:gd name="T0" fmla="*/ 2147483646 w 889"/>
              <a:gd name="T1" fmla="*/ 2147483646 h 778"/>
              <a:gd name="T2" fmla="*/ 2147483646 w 889"/>
              <a:gd name="T3" fmla="*/ 2147483646 h 778"/>
              <a:gd name="T4" fmla="*/ 2147483646 w 889"/>
              <a:gd name="T5" fmla="*/ 2147483646 h 778"/>
              <a:gd name="T6" fmla="*/ 2147483646 w 889"/>
              <a:gd name="T7" fmla="*/ 2147483646 h 778"/>
              <a:gd name="T8" fmla="*/ 2147483646 w 889"/>
              <a:gd name="T9" fmla="*/ 0 h 778"/>
              <a:gd name="T10" fmla="*/ 0 w 889"/>
              <a:gd name="T11" fmla="*/ 2147483646 h 778"/>
              <a:gd name="T12" fmla="*/ 0 w 889"/>
              <a:gd name="T13" fmla="*/ 2147483646 h 778"/>
              <a:gd name="T14" fmla="*/ 2147483646 w 889"/>
              <a:gd name="T15" fmla="*/ 0 h 778"/>
              <a:gd name="T16" fmla="*/ 2147483646 w 889"/>
              <a:gd name="T17" fmla="*/ 0 h 77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889" h="778">
                <a:moveTo>
                  <a:pt x="889" y="219"/>
                </a:moveTo>
                <a:cubicBezTo>
                  <a:pt x="888" y="221"/>
                  <a:pt x="888" y="221"/>
                  <a:pt x="888" y="221"/>
                </a:cubicBezTo>
                <a:cubicBezTo>
                  <a:pt x="888" y="221"/>
                  <a:pt x="888" y="221"/>
                  <a:pt x="888" y="221"/>
                </a:cubicBezTo>
                <a:cubicBezTo>
                  <a:pt x="889" y="219"/>
                  <a:pt x="889" y="219"/>
                  <a:pt x="889" y="219"/>
                </a:cubicBezTo>
                <a:moveTo>
                  <a:pt x="764" y="0"/>
                </a:moveTo>
                <a:cubicBezTo>
                  <a:pt x="342" y="7"/>
                  <a:pt x="0" y="354"/>
                  <a:pt x="0" y="778"/>
                </a:cubicBezTo>
                <a:cubicBezTo>
                  <a:pt x="0" y="778"/>
                  <a:pt x="0" y="778"/>
                  <a:pt x="0" y="778"/>
                </a:cubicBezTo>
                <a:cubicBezTo>
                  <a:pt x="0" y="354"/>
                  <a:pt x="342" y="7"/>
                  <a:pt x="764" y="0"/>
                </a:cubicBezTo>
                <a:cubicBezTo>
                  <a:pt x="764" y="0"/>
                  <a:pt x="764" y="0"/>
                  <a:pt x="76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pic>
        <p:nvPicPr>
          <p:cNvPr id="2150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865299"/>
            <a:ext cx="7056784" cy="5127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4" name="Rectangle 12"/>
          <p:cNvSpPr>
            <a:spLocks noChangeArrowheads="1"/>
          </p:cNvSpPr>
          <p:nvPr/>
        </p:nvSpPr>
        <p:spPr bwMode="auto">
          <a:xfrm>
            <a:off x="4826363" y="5008842"/>
            <a:ext cx="689372" cy="727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4725" b="1" dirty="0">
                <a:solidFill>
                  <a:srgbClr val="FFFFFF"/>
                </a:solidFill>
                <a:latin typeface="PT Sans" panose="020B0503020203020204" pitchFamily="34" charset="-52"/>
              </a:rPr>
              <a:t>03</a:t>
            </a:r>
            <a:endParaRPr lang="en-US" altLang="en-US" sz="1350" dirty="0"/>
          </a:p>
        </p:txBody>
      </p:sp>
      <p:sp>
        <p:nvSpPr>
          <p:cNvPr id="21516" name="Rectangle 14"/>
          <p:cNvSpPr>
            <a:spLocks noChangeArrowheads="1"/>
          </p:cNvSpPr>
          <p:nvPr/>
        </p:nvSpPr>
        <p:spPr bwMode="auto">
          <a:xfrm>
            <a:off x="2528838" y="3787664"/>
            <a:ext cx="795338" cy="727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4725" b="1" dirty="0">
                <a:solidFill>
                  <a:srgbClr val="FFFFFF"/>
                </a:solidFill>
                <a:latin typeface="PT Sans" panose="020B0503020203020204" pitchFamily="34" charset="-52"/>
              </a:rPr>
              <a:t>02</a:t>
            </a:r>
            <a:endParaRPr lang="en-US" altLang="en-US" sz="1350" dirty="0"/>
          </a:p>
        </p:txBody>
      </p:sp>
      <p:sp>
        <p:nvSpPr>
          <p:cNvPr id="21520" name="Rectangle 18"/>
          <p:cNvSpPr>
            <a:spLocks noChangeArrowheads="1"/>
          </p:cNvSpPr>
          <p:nvPr/>
        </p:nvSpPr>
        <p:spPr bwMode="auto">
          <a:xfrm>
            <a:off x="4995344" y="2515697"/>
            <a:ext cx="689372" cy="727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4725" b="1" dirty="0">
                <a:solidFill>
                  <a:srgbClr val="FFFFFF"/>
                </a:solidFill>
                <a:latin typeface="PT Sans" panose="020B0503020203020204" pitchFamily="34" charset="-52"/>
              </a:rPr>
              <a:t>01</a:t>
            </a:r>
            <a:endParaRPr lang="en-US" altLang="en-US" sz="1350" dirty="0"/>
          </a:p>
        </p:txBody>
      </p:sp>
      <p:sp>
        <p:nvSpPr>
          <p:cNvPr id="21522" name="Rectangle 20"/>
          <p:cNvSpPr>
            <a:spLocks noChangeArrowheads="1"/>
          </p:cNvSpPr>
          <p:nvPr/>
        </p:nvSpPr>
        <p:spPr bwMode="auto">
          <a:xfrm>
            <a:off x="1322708" y="2603331"/>
            <a:ext cx="350365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af-ZA" altLang="en-US" sz="3200" b="1" noProof="1">
                <a:solidFill>
                  <a:srgbClr val="FFFFFF"/>
                </a:solidFill>
                <a:latin typeface="+mn-lt"/>
              </a:rPr>
              <a:t>EARNING SKILLS</a:t>
            </a:r>
            <a:endParaRPr lang="af-ZA" altLang="en-US" sz="3200" noProof="1">
              <a:latin typeface="+mn-lt"/>
            </a:endParaRPr>
          </a:p>
        </p:txBody>
      </p:sp>
      <p:sp>
        <p:nvSpPr>
          <p:cNvPr id="27" name="Rectangle 20">
            <a:extLst>
              <a:ext uri="{FF2B5EF4-FFF2-40B4-BE49-F238E27FC236}">
                <a16:creationId xmlns:a16="http://schemas.microsoft.com/office/drawing/2014/main" id="{11F5169A-2119-4415-8F3E-D8E30B2E5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0670" y="3882055"/>
            <a:ext cx="391871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af-ZA" altLang="en-US" b="1" noProof="1">
                <a:solidFill>
                  <a:srgbClr val="FFFFFF"/>
                </a:solidFill>
                <a:latin typeface="+mn-lt"/>
              </a:rPr>
              <a:t>INVESTING SKILLS</a:t>
            </a:r>
            <a:endParaRPr lang="af-ZA" altLang="en-US" noProof="1">
              <a:latin typeface="+mn-lt"/>
            </a:endParaRPr>
          </a:p>
        </p:txBody>
      </p:sp>
      <p:sp>
        <p:nvSpPr>
          <p:cNvPr id="28" name="Rectangle 20">
            <a:extLst>
              <a:ext uri="{FF2B5EF4-FFF2-40B4-BE49-F238E27FC236}">
                <a16:creationId xmlns:a16="http://schemas.microsoft.com/office/drawing/2014/main" id="{28303928-111A-4EBE-B9A2-71B0C7201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5245" y="4990225"/>
            <a:ext cx="350365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af-ZA" altLang="en-US" sz="3200" b="1" noProof="1">
                <a:solidFill>
                  <a:srgbClr val="FFFFFF"/>
                </a:solidFill>
                <a:latin typeface="+mn-lt"/>
              </a:rPr>
              <a:t>SPENDING SKILLS</a:t>
            </a:r>
            <a:endParaRPr lang="af-ZA" altLang="en-US" sz="3200" noProof="1">
              <a:latin typeface="+mn-lt"/>
            </a:endParaRPr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1FD5697B-093C-47FE-9481-229C95B8FC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4630" y="1063719"/>
            <a:ext cx="5207846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af-ZA" altLang="en-US" sz="3200" b="1" noProof="1">
                <a:latin typeface="+mn-lt"/>
              </a:rPr>
              <a:t>3 Pilar Utama Money Management Skills</a:t>
            </a:r>
            <a:endParaRPr lang="af-ZA" altLang="en-US" sz="3200" noProof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09943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Yodhia Antariksa\Documents\Project ONLINE\Web Edubisnis\Edubisnis\IMAGE\Image Lagi\Gambar-Desain-Arsitektur-Ruko-Minimalis-Sederha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227" y="542691"/>
            <a:ext cx="9144000" cy="630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0"/>
            <a:ext cx="9144000" cy="126876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94625" y="299769"/>
            <a:ext cx="7920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000" b="1" noProof="1">
                <a:solidFill>
                  <a:schemeClr val="bg1"/>
                </a:solidFill>
              </a:rPr>
              <a:t>Investasi Properti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8893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26876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94625" y="299769"/>
            <a:ext cx="7920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000" b="1" noProof="1">
                <a:solidFill>
                  <a:schemeClr val="bg1"/>
                </a:solidFill>
              </a:rPr>
              <a:t>Investasi Properti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4197" y="1580204"/>
            <a:ext cx="840426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d-ID" sz="4400" dirty="0">
                <a:solidFill>
                  <a:srgbClr val="C00000"/>
                </a:solidFill>
              </a:rPr>
              <a:t>Pertumbuhan harga properti antara </a:t>
            </a:r>
            <a:r>
              <a:rPr lang="en-US" sz="4400" dirty="0">
                <a:solidFill>
                  <a:srgbClr val="C00000"/>
                </a:solidFill>
              </a:rPr>
              <a:t>5</a:t>
            </a:r>
            <a:r>
              <a:rPr lang="id-ID" sz="4400" dirty="0">
                <a:solidFill>
                  <a:srgbClr val="C00000"/>
                </a:solidFill>
              </a:rPr>
              <a:t> – </a:t>
            </a:r>
            <a:r>
              <a:rPr lang="en-US" sz="4400" dirty="0">
                <a:solidFill>
                  <a:srgbClr val="C00000"/>
                </a:solidFill>
              </a:rPr>
              <a:t>1</a:t>
            </a:r>
            <a:r>
              <a:rPr lang="id-ID" sz="4400" dirty="0">
                <a:solidFill>
                  <a:srgbClr val="C00000"/>
                </a:solidFill>
              </a:rPr>
              <a:t>0% per tahun</a:t>
            </a:r>
          </a:p>
          <a:p>
            <a:pPr marL="571500" indent="-5715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d-ID" sz="4400" dirty="0">
                <a:solidFill>
                  <a:srgbClr val="C00000"/>
                </a:solidFill>
              </a:rPr>
              <a:t>Mendapat income per bulan dari uang sewa</a:t>
            </a:r>
          </a:p>
        </p:txBody>
      </p:sp>
    </p:spTree>
    <p:extLst>
      <p:ext uri="{BB962C8B-B14F-4D97-AF65-F5344CB8AC3E}">
        <p14:creationId xmlns:p14="http://schemas.microsoft.com/office/powerpoint/2010/main" val="41191153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26876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05290" y="280437"/>
            <a:ext cx="7920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000" b="1" noProof="1">
                <a:solidFill>
                  <a:schemeClr val="bg1"/>
                </a:solidFill>
              </a:rPr>
              <a:t>Yield Investasi Properti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4197" y="1580204"/>
            <a:ext cx="840426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sq-AL" sz="4000" noProof="1">
                <a:solidFill>
                  <a:srgbClr val="C00000"/>
                </a:solidFill>
              </a:rPr>
              <a:t>Yield atau return sewa per tahun antara 7 – 8% dari harga jual unit</a:t>
            </a:r>
          </a:p>
          <a:p>
            <a:pPr marL="571500" indent="-5715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sq-AL" sz="4000" noProof="1">
                <a:solidFill>
                  <a:srgbClr val="C00000"/>
                </a:solidFill>
              </a:rPr>
              <a:t>Jadi kalau harga property Rp 1 milyar, pendapatan sewa bisa </a:t>
            </a:r>
            <a:r>
              <a:rPr lang="sq-AL" sz="4000" b="1" noProof="1">
                <a:solidFill>
                  <a:srgbClr val="C00000"/>
                </a:solidFill>
              </a:rPr>
              <a:t>sampai Rp 70 – 80 juta/tahun</a:t>
            </a:r>
          </a:p>
        </p:txBody>
      </p:sp>
    </p:spTree>
    <p:extLst>
      <p:ext uri="{BB962C8B-B14F-4D97-AF65-F5344CB8AC3E}">
        <p14:creationId xmlns:p14="http://schemas.microsoft.com/office/powerpoint/2010/main" val="18839557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916832"/>
            <a:ext cx="9144000" cy="2546414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6C5A5A7D-9C6F-4A43-AFBA-C758F912D959}" type="slidenum">
              <a:rPr lang="af-ZA" sz="1800" b="1" smtClean="0">
                <a:solidFill>
                  <a:srgbClr val="000066"/>
                </a:solidFill>
              </a:rPr>
              <a:pPr/>
              <a:t>63</a:t>
            </a:fld>
            <a:endParaRPr lang="af-ZA" sz="1800" b="1" dirty="0">
              <a:solidFill>
                <a:srgbClr val="0000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4" y="2132856"/>
            <a:ext cx="84249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sz="6000" b="1" noProof="1">
                <a:solidFill>
                  <a:schemeClr val="bg1"/>
                </a:solidFill>
              </a:rPr>
              <a:t>SPENDING SKILLS </a:t>
            </a:r>
          </a:p>
          <a:p>
            <a:r>
              <a:rPr lang="af-ZA" sz="6000" b="1" noProof="1">
                <a:solidFill>
                  <a:schemeClr val="bg1"/>
                </a:solidFill>
              </a:rPr>
              <a:t>JOURNEY</a:t>
            </a:r>
            <a:endParaRPr lang="af-ZA" sz="6000" noProof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EB700B-07E1-4882-B25A-E77918FB101A}"/>
              </a:ext>
            </a:extLst>
          </p:cNvPr>
          <p:cNvSpPr/>
          <p:nvPr/>
        </p:nvSpPr>
        <p:spPr>
          <a:xfrm>
            <a:off x="17893" y="-29326"/>
            <a:ext cx="9144000" cy="1788347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3CFCB0-036C-444D-BD88-C98878284ACA}"/>
              </a:ext>
            </a:extLst>
          </p:cNvPr>
          <p:cNvSpPr/>
          <p:nvPr/>
        </p:nvSpPr>
        <p:spPr>
          <a:xfrm>
            <a:off x="-10943" y="4708891"/>
            <a:ext cx="9144000" cy="2157535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</p:spTree>
    <p:extLst>
      <p:ext uri="{BB962C8B-B14F-4D97-AF65-F5344CB8AC3E}">
        <p14:creationId xmlns:p14="http://schemas.microsoft.com/office/powerpoint/2010/main" val="39740286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D9457D-1824-4EE7-84D5-3828BF559ED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3C6A12-3F7A-4D15-BC72-2229F8F27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1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192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43C2FC-79E0-4C85-BE2A-CAB18A5B378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FB592A-59E0-425F-960C-372CCEEDA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1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2634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0E0D54-6B2E-47E2-BE4B-69F4F78F4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" y="12908"/>
            <a:ext cx="9166623" cy="120032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Think Before Buy</a:t>
            </a:r>
            <a:endParaRPr lang="id-ID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3872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08C85D-C01A-4E8C-B3A0-F89CDAA0F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3" y="0"/>
            <a:ext cx="9144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0" y="5446145"/>
            <a:ext cx="9166623" cy="144655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Fokus pada Pembelian yang Produktif (bukan Konsumtif)</a:t>
            </a:r>
            <a:endParaRPr lang="af-ZA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478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551306-94F6-433C-BBEE-889C52B53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68773"/>
            <a:ext cx="9141141" cy="60892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" y="12908"/>
            <a:ext cx="9166623" cy="144655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4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Batasi Pergaulan dengan </a:t>
            </a:r>
          </a:p>
          <a:p>
            <a:pPr algn="ctr"/>
            <a:r>
              <a:rPr lang="af-ZA" sz="4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Teman yang Konsumtif</a:t>
            </a:r>
            <a:endParaRPr lang="af-ZA" sz="2400" b="1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1919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8A6E23-59A5-4758-A933-05F301176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22" y="746919"/>
            <a:ext cx="9166622" cy="61110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" y="12908"/>
            <a:ext cx="9166623" cy="830997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4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Terapkan </a:t>
            </a:r>
            <a:r>
              <a:rPr lang="af-ZA" sz="4800" b="1" u="sng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Gaya Hidup Minimalis</a:t>
            </a:r>
            <a:endParaRPr lang="af-ZA" sz="2800" b="1" u="sng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515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AA845A-3B26-4962-AC48-852441834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4744"/>
            <a:ext cx="9205638" cy="61332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3D53B78-0544-433B-A1A0-085C4F972A92}"/>
              </a:ext>
            </a:extLst>
          </p:cNvPr>
          <p:cNvSpPr/>
          <p:nvPr/>
        </p:nvSpPr>
        <p:spPr>
          <a:xfrm>
            <a:off x="0" y="0"/>
            <a:ext cx="9144000" cy="188518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F31C62-3AAC-4FFD-BA9D-75C211F5AF59}"/>
              </a:ext>
            </a:extLst>
          </p:cNvPr>
          <p:cNvSpPr txBox="1"/>
          <p:nvPr/>
        </p:nvSpPr>
        <p:spPr>
          <a:xfrm>
            <a:off x="683568" y="32048"/>
            <a:ext cx="7536615" cy="175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500"/>
              </a:lnSpc>
            </a:pPr>
            <a:r>
              <a:rPr lang="af-ZA" sz="6000" b="1" noProof="1">
                <a:solidFill>
                  <a:schemeClr val="bg1"/>
                </a:solidFill>
              </a:rPr>
              <a:t>Berapa Income Bulanan Ideal?</a:t>
            </a:r>
            <a:endParaRPr lang="af-ZA" sz="6000" noProof="1"/>
          </a:p>
        </p:txBody>
      </p:sp>
    </p:spTree>
    <p:extLst>
      <p:ext uri="{BB962C8B-B14F-4D97-AF65-F5344CB8AC3E}">
        <p14:creationId xmlns:p14="http://schemas.microsoft.com/office/powerpoint/2010/main" val="19613704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2755D3-DDE5-4561-9BA0-FA5A52199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36712"/>
            <a:ext cx="9150237" cy="60932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" y="12908"/>
            <a:ext cx="9166623" cy="193899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6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Jalani Hobi yang </a:t>
            </a:r>
          </a:p>
          <a:p>
            <a:pPr algn="ctr"/>
            <a:r>
              <a:rPr lang="af-ZA" sz="6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Murah Meriah</a:t>
            </a:r>
            <a:endParaRPr lang="af-ZA" sz="3600" b="1" u="sng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1224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E148D4-DA3F-46EF-AE9D-E390E915BA65}"/>
              </a:ext>
            </a:extLst>
          </p:cNvPr>
          <p:cNvSpPr/>
          <p:nvPr/>
        </p:nvSpPr>
        <p:spPr>
          <a:xfrm>
            <a:off x="0" y="548680"/>
            <a:ext cx="9144000" cy="57606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21506" name="AutoShape 54"/>
          <p:cNvSpPr>
            <a:spLocks noChangeAspect="1" noChangeArrowheads="1" noTextEdit="1"/>
          </p:cNvSpPr>
          <p:nvPr/>
        </p:nvSpPr>
        <p:spPr bwMode="auto">
          <a:xfrm>
            <a:off x="1600249" y="401300"/>
            <a:ext cx="4953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1507" name="Freeform 64"/>
          <p:cNvSpPr>
            <a:spLocks noEditPoints="1"/>
          </p:cNvSpPr>
          <p:nvPr/>
        </p:nvSpPr>
        <p:spPr bwMode="auto">
          <a:xfrm>
            <a:off x="1600249" y="401300"/>
            <a:ext cx="2827735" cy="2475310"/>
          </a:xfrm>
          <a:custGeom>
            <a:avLst/>
            <a:gdLst>
              <a:gd name="T0" fmla="*/ 2147483646 w 889"/>
              <a:gd name="T1" fmla="*/ 2147483646 h 778"/>
              <a:gd name="T2" fmla="*/ 2147483646 w 889"/>
              <a:gd name="T3" fmla="*/ 2147483646 h 778"/>
              <a:gd name="T4" fmla="*/ 2147483646 w 889"/>
              <a:gd name="T5" fmla="*/ 2147483646 h 778"/>
              <a:gd name="T6" fmla="*/ 2147483646 w 889"/>
              <a:gd name="T7" fmla="*/ 2147483646 h 778"/>
              <a:gd name="T8" fmla="*/ 2147483646 w 889"/>
              <a:gd name="T9" fmla="*/ 0 h 778"/>
              <a:gd name="T10" fmla="*/ 0 w 889"/>
              <a:gd name="T11" fmla="*/ 2147483646 h 778"/>
              <a:gd name="T12" fmla="*/ 0 w 889"/>
              <a:gd name="T13" fmla="*/ 2147483646 h 778"/>
              <a:gd name="T14" fmla="*/ 2147483646 w 889"/>
              <a:gd name="T15" fmla="*/ 0 h 778"/>
              <a:gd name="T16" fmla="*/ 2147483646 w 889"/>
              <a:gd name="T17" fmla="*/ 0 h 77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889" h="778">
                <a:moveTo>
                  <a:pt x="889" y="219"/>
                </a:moveTo>
                <a:cubicBezTo>
                  <a:pt x="888" y="221"/>
                  <a:pt x="888" y="221"/>
                  <a:pt x="888" y="221"/>
                </a:cubicBezTo>
                <a:cubicBezTo>
                  <a:pt x="888" y="221"/>
                  <a:pt x="888" y="221"/>
                  <a:pt x="888" y="221"/>
                </a:cubicBezTo>
                <a:cubicBezTo>
                  <a:pt x="889" y="219"/>
                  <a:pt x="889" y="219"/>
                  <a:pt x="889" y="219"/>
                </a:cubicBezTo>
                <a:moveTo>
                  <a:pt x="764" y="0"/>
                </a:moveTo>
                <a:cubicBezTo>
                  <a:pt x="342" y="7"/>
                  <a:pt x="0" y="354"/>
                  <a:pt x="0" y="778"/>
                </a:cubicBezTo>
                <a:cubicBezTo>
                  <a:pt x="0" y="778"/>
                  <a:pt x="0" y="778"/>
                  <a:pt x="0" y="778"/>
                </a:cubicBezTo>
                <a:cubicBezTo>
                  <a:pt x="0" y="354"/>
                  <a:pt x="342" y="7"/>
                  <a:pt x="764" y="0"/>
                </a:cubicBezTo>
                <a:cubicBezTo>
                  <a:pt x="764" y="0"/>
                  <a:pt x="764" y="0"/>
                  <a:pt x="76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pic>
        <p:nvPicPr>
          <p:cNvPr id="2150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865299"/>
            <a:ext cx="7056784" cy="5127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4" name="Rectangle 12"/>
          <p:cNvSpPr>
            <a:spLocks noChangeArrowheads="1"/>
          </p:cNvSpPr>
          <p:nvPr/>
        </p:nvSpPr>
        <p:spPr bwMode="auto">
          <a:xfrm>
            <a:off x="4826363" y="5008842"/>
            <a:ext cx="689372" cy="727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4725" b="1" dirty="0">
                <a:solidFill>
                  <a:srgbClr val="FFFFFF"/>
                </a:solidFill>
                <a:latin typeface="PT Sans" panose="020B0503020203020204" pitchFamily="34" charset="-52"/>
              </a:rPr>
              <a:t>03</a:t>
            </a:r>
            <a:endParaRPr lang="en-US" altLang="en-US" sz="1350" dirty="0"/>
          </a:p>
        </p:txBody>
      </p:sp>
      <p:sp>
        <p:nvSpPr>
          <p:cNvPr id="21516" name="Rectangle 14"/>
          <p:cNvSpPr>
            <a:spLocks noChangeArrowheads="1"/>
          </p:cNvSpPr>
          <p:nvPr/>
        </p:nvSpPr>
        <p:spPr bwMode="auto">
          <a:xfrm>
            <a:off x="2528838" y="3787664"/>
            <a:ext cx="795338" cy="727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4725" b="1" dirty="0">
                <a:solidFill>
                  <a:srgbClr val="FFFFFF"/>
                </a:solidFill>
                <a:latin typeface="PT Sans" panose="020B0503020203020204" pitchFamily="34" charset="-52"/>
              </a:rPr>
              <a:t>02</a:t>
            </a:r>
            <a:endParaRPr lang="en-US" altLang="en-US" sz="1350" dirty="0"/>
          </a:p>
        </p:txBody>
      </p:sp>
      <p:sp>
        <p:nvSpPr>
          <p:cNvPr id="21520" name="Rectangle 18"/>
          <p:cNvSpPr>
            <a:spLocks noChangeArrowheads="1"/>
          </p:cNvSpPr>
          <p:nvPr/>
        </p:nvSpPr>
        <p:spPr bwMode="auto">
          <a:xfrm>
            <a:off x="4995344" y="2515697"/>
            <a:ext cx="689372" cy="727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4725" b="1" dirty="0">
                <a:solidFill>
                  <a:srgbClr val="FFFFFF"/>
                </a:solidFill>
                <a:latin typeface="PT Sans" panose="020B0503020203020204" pitchFamily="34" charset="-52"/>
              </a:rPr>
              <a:t>01</a:t>
            </a:r>
            <a:endParaRPr lang="en-US" altLang="en-US" sz="1350" dirty="0"/>
          </a:p>
        </p:txBody>
      </p:sp>
      <p:sp>
        <p:nvSpPr>
          <p:cNvPr id="21522" name="Rectangle 20"/>
          <p:cNvSpPr>
            <a:spLocks noChangeArrowheads="1"/>
          </p:cNvSpPr>
          <p:nvPr/>
        </p:nvSpPr>
        <p:spPr bwMode="auto">
          <a:xfrm>
            <a:off x="1322708" y="2603331"/>
            <a:ext cx="350365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af-ZA" altLang="en-US" sz="3200" b="1" noProof="1">
                <a:solidFill>
                  <a:srgbClr val="FFFFFF"/>
                </a:solidFill>
                <a:latin typeface="+mn-lt"/>
              </a:rPr>
              <a:t>EARNING SKILLS</a:t>
            </a:r>
            <a:endParaRPr lang="af-ZA" altLang="en-US" sz="3200" noProof="1">
              <a:latin typeface="+mn-lt"/>
            </a:endParaRPr>
          </a:p>
        </p:txBody>
      </p:sp>
      <p:sp>
        <p:nvSpPr>
          <p:cNvPr id="27" name="Rectangle 20">
            <a:extLst>
              <a:ext uri="{FF2B5EF4-FFF2-40B4-BE49-F238E27FC236}">
                <a16:creationId xmlns:a16="http://schemas.microsoft.com/office/drawing/2014/main" id="{11F5169A-2119-4415-8F3E-D8E30B2E5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0670" y="3882055"/>
            <a:ext cx="391871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af-ZA" altLang="en-US" b="1" noProof="1">
                <a:solidFill>
                  <a:srgbClr val="FFFFFF"/>
                </a:solidFill>
                <a:latin typeface="+mn-lt"/>
              </a:rPr>
              <a:t>INVESTING SKILLS</a:t>
            </a:r>
            <a:endParaRPr lang="af-ZA" altLang="en-US" noProof="1">
              <a:latin typeface="+mn-lt"/>
            </a:endParaRPr>
          </a:p>
        </p:txBody>
      </p:sp>
      <p:sp>
        <p:nvSpPr>
          <p:cNvPr id="28" name="Rectangle 20">
            <a:extLst>
              <a:ext uri="{FF2B5EF4-FFF2-40B4-BE49-F238E27FC236}">
                <a16:creationId xmlns:a16="http://schemas.microsoft.com/office/drawing/2014/main" id="{28303928-111A-4EBE-B9A2-71B0C7201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5245" y="4990225"/>
            <a:ext cx="350365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af-ZA" altLang="en-US" sz="3200" b="1" noProof="1">
                <a:solidFill>
                  <a:srgbClr val="FFFFFF"/>
                </a:solidFill>
                <a:latin typeface="+mn-lt"/>
              </a:rPr>
              <a:t>SPENDING SKILLS</a:t>
            </a:r>
            <a:endParaRPr lang="af-ZA" altLang="en-US" sz="3200" noProof="1">
              <a:latin typeface="+mn-lt"/>
            </a:endParaRPr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1FD5697B-093C-47FE-9481-229C95B8FC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4630" y="1063719"/>
            <a:ext cx="5207846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af-ZA" altLang="en-US" sz="3200" b="1" noProof="1">
                <a:latin typeface="+mn-lt"/>
              </a:rPr>
              <a:t>3 Pilar Utama Money Management Skills</a:t>
            </a:r>
            <a:endParaRPr lang="af-ZA" altLang="en-US" sz="3200" noProof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30674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500570"/>
            <a:ext cx="9144000" cy="23574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72</a:t>
            </a:fld>
            <a:endParaRPr lang="af-ZA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150017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 dirty="0"/>
          </a:p>
        </p:txBody>
      </p:sp>
      <p:sp>
        <p:nvSpPr>
          <p:cNvPr id="10" name="Rectangle 9"/>
          <p:cNvSpPr/>
          <p:nvPr/>
        </p:nvSpPr>
        <p:spPr>
          <a:xfrm>
            <a:off x="2915816" y="2780928"/>
            <a:ext cx="2891176" cy="662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</a:pPr>
            <a:r>
              <a:rPr lang="id-ID" sz="6600" b="1" dirty="0">
                <a:solidFill>
                  <a:schemeClr val="accent3">
                    <a:lumMod val="50000"/>
                  </a:schemeClr>
                </a:solidFill>
              </a:rPr>
              <a:t>SELESAI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964C-C798-4504-9E40-C9BD1113A6F2}"/>
              </a:ext>
            </a:extLst>
          </p:cNvPr>
          <p:cNvSpPr/>
          <p:nvPr/>
        </p:nvSpPr>
        <p:spPr>
          <a:xfrm>
            <a:off x="0" y="1052736"/>
            <a:ext cx="9144000" cy="580526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4" name="Rectangle 3"/>
          <p:cNvSpPr/>
          <p:nvPr/>
        </p:nvSpPr>
        <p:spPr>
          <a:xfrm>
            <a:off x="323528" y="116632"/>
            <a:ext cx="8424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af-ZA" sz="4000" b="1" noProof="1">
                <a:solidFill>
                  <a:srgbClr val="C00000"/>
                </a:solidFill>
              </a:rPr>
              <a:t>Ilustrasi Pengeluaran Bulanan</a:t>
            </a:r>
            <a:endParaRPr lang="af-ZA" sz="4000" noProof="1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692F5-6FB4-42BA-A8D1-B9928C39A523}"/>
              </a:ext>
            </a:extLst>
          </p:cNvPr>
          <p:cNvSpPr txBox="1"/>
          <p:nvPr/>
        </p:nvSpPr>
        <p:spPr>
          <a:xfrm>
            <a:off x="431540" y="1196752"/>
            <a:ext cx="82089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af-ZA" sz="2400" noProof="1"/>
              <a:t>Biaya Kebutuhan Makan/Konsumsi : Rp 6 juta/bulan</a:t>
            </a: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af-ZA" sz="2400" noProof="1"/>
              <a:t>Biaya Cicilan Beli Rumah : Rp 3 juta/bulan</a:t>
            </a: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af-ZA" sz="2400" noProof="1"/>
              <a:t>Biaya Transportasi dan Komunikasi : Rp 1 juta/bulan</a:t>
            </a: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af-ZA" sz="2400" noProof="1"/>
              <a:t>Biaya Pendidikan Anak : Rp 1 juta/bulan</a:t>
            </a: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af-ZA" sz="2400" noProof="1"/>
              <a:t>Biaya Keperluan Rumah Tangga : Rp 1 juta/bulan</a:t>
            </a: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af-ZA" sz="2400" noProof="1"/>
              <a:t>Biaya Cicilan Mobil : Rp 3 juta/bulan</a:t>
            </a: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af-ZA" sz="2400" noProof="1"/>
              <a:t>Dana Alokasi Investasi : Rp 2 juta/bulan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200" b="1" noProof="1"/>
              <a:t>TOTAL adalah sebesar : Rp 17.000.000,-</a:t>
            </a:r>
            <a:endParaRPr lang="af-ZA" sz="4000" b="1" noProof="1"/>
          </a:p>
        </p:txBody>
      </p:sp>
    </p:spTree>
    <p:extLst>
      <p:ext uri="{BB962C8B-B14F-4D97-AF65-F5344CB8AC3E}">
        <p14:creationId xmlns:p14="http://schemas.microsoft.com/office/powerpoint/2010/main" val="3128096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gold and coin">
            <a:extLst>
              <a:ext uri="{FF2B5EF4-FFF2-40B4-BE49-F238E27FC236}">
                <a16:creationId xmlns:a16="http://schemas.microsoft.com/office/drawing/2014/main" id="{9D21BCED-7F15-443B-8881-7E4BBD01D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212419"/>
            <a:ext cx="9144001" cy="56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3D53B78-0544-433B-A1A0-085C4F972A92}"/>
              </a:ext>
            </a:extLst>
          </p:cNvPr>
          <p:cNvSpPr/>
          <p:nvPr/>
        </p:nvSpPr>
        <p:spPr>
          <a:xfrm>
            <a:off x="-28600" y="0"/>
            <a:ext cx="9172600" cy="188518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F31C62-3AAC-4FFD-BA9D-75C211F5AF59}"/>
              </a:ext>
            </a:extLst>
          </p:cNvPr>
          <p:cNvSpPr txBox="1"/>
          <p:nvPr/>
        </p:nvSpPr>
        <p:spPr>
          <a:xfrm>
            <a:off x="179512" y="28237"/>
            <a:ext cx="8208912" cy="175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500"/>
              </a:lnSpc>
            </a:pPr>
            <a:r>
              <a:rPr lang="af-ZA" sz="6000" b="1" noProof="1"/>
              <a:t>Berapa Aset Kekayaan (Net Worth) yang Ideal?</a:t>
            </a:r>
            <a:endParaRPr lang="af-ZA" sz="6000" noProof="1"/>
          </a:p>
        </p:txBody>
      </p:sp>
    </p:spTree>
    <p:extLst>
      <p:ext uri="{BB962C8B-B14F-4D97-AF65-F5344CB8AC3E}">
        <p14:creationId xmlns:p14="http://schemas.microsoft.com/office/powerpoint/2010/main" val="1893087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1573</TotalTime>
  <Words>1028</Words>
  <Application>Microsoft Office PowerPoint</Application>
  <PresentationFormat>On-screen Show (4:3)</PresentationFormat>
  <Paragraphs>189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6" baseType="lpstr">
      <vt:lpstr>Arial</vt:lpstr>
      <vt:lpstr>Calibri</vt:lpstr>
      <vt:lpstr>PT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DELL</dc:creator>
  <cp:lastModifiedBy>erik rajapresentasi</cp:lastModifiedBy>
  <cp:revision>265</cp:revision>
  <dcterms:created xsi:type="dcterms:W3CDTF">2011-07-20T07:31:16Z</dcterms:created>
  <dcterms:modified xsi:type="dcterms:W3CDTF">2022-01-05T03:58:44Z</dcterms:modified>
</cp:coreProperties>
</file>